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65" r:id="rId5"/>
    <p:sldId id="259" r:id="rId6"/>
    <p:sldId id="260" r:id="rId7"/>
    <p:sldId id="264" r:id="rId8"/>
    <p:sldId id="268" r:id="rId9"/>
    <p:sldId id="269" r:id="rId10"/>
    <p:sldId id="263" r:id="rId11"/>
    <p:sldId id="266" r:id="rId12"/>
    <p:sldId id="267" r:id="rId13"/>
    <p:sldId id="262" r:id="rId14"/>
    <p:sldId id="270" r:id="rId15"/>
    <p:sldId id="271" r:id="rId16"/>
    <p:sldId id="272" r:id="rId17"/>
  </p:sldIdLst>
  <p:sldSz cx="9144000" cy="6858000" type="screen4x3"/>
  <p:notesSz cx="6858000" cy="9144000"/>
  <p:defaultTextStyle>
    <a:defPPr>
      <a:defRPr lang="ms-M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0C7C782-661D-4944-9B49-DE98CEA78E2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61B47616-1A6A-4CD6-980D-10B268D5D163}" type="slidenum">
              <a:rPr lang="ms-MY"/>
              <a:pPr>
                <a:defRPr/>
              </a:pPr>
              <a:t>‹#›</a:t>
            </a:fld>
            <a:endParaRPr lang="ms-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C65444AA-2A9A-436A-B222-5EEAB1481A21}" type="slidenum">
              <a:rPr lang="ms-MY"/>
              <a:pPr>
                <a:defRPr/>
              </a:pPr>
              <a:t>‹#›</a:t>
            </a:fld>
            <a:endParaRPr lang="ms-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D3B03C93-7C6D-4E57-9862-B15B702A9D47}" type="slidenum">
              <a:rPr lang="ms-MY"/>
              <a:pPr>
                <a:defRPr/>
              </a:pPr>
              <a:t>‹#›</a:t>
            </a:fld>
            <a:endParaRPr lang="ms-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04B94A56-7DE1-4D18-BE52-F92819C37D44}" type="slidenum">
              <a:rPr lang="ms-MY"/>
              <a:pPr>
                <a:defRPr/>
              </a:pPr>
              <a:t>‹#›</a:t>
            </a:fld>
            <a:endParaRPr lang="ms-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0C8E286C-08B9-4159-A009-CA9F1A90E7DE}" type="slidenum">
              <a:rPr lang="ms-MY"/>
              <a:pPr>
                <a:defRPr/>
              </a:pPr>
              <a:t>‹#›</a:t>
            </a:fld>
            <a:endParaRPr lang="ms-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73A84A77-843A-439E-BFF9-AD9135E39E30}" type="slidenum">
              <a:rPr lang="ms-MY"/>
              <a:pPr>
                <a:defRPr/>
              </a:pPr>
              <a:t>‹#›</a:t>
            </a:fld>
            <a:endParaRPr lang="ms-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ms-MY"/>
          </a:p>
        </p:txBody>
      </p:sp>
      <p:sp>
        <p:nvSpPr>
          <p:cNvPr id="8" name="Rectangle 5"/>
          <p:cNvSpPr>
            <a:spLocks noGrp="1" noChangeArrowheads="1"/>
          </p:cNvSpPr>
          <p:nvPr>
            <p:ph type="ftr" sz="quarter" idx="11"/>
          </p:nvPr>
        </p:nvSpPr>
        <p:spPr>
          <a:ln/>
        </p:spPr>
        <p:txBody>
          <a:bodyPr/>
          <a:lstStyle>
            <a:lvl1pPr>
              <a:defRPr/>
            </a:lvl1pPr>
          </a:lstStyle>
          <a:p>
            <a:pPr>
              <a:defRPr/>
            </a:pPr>
            <a:endParaRPr lang="ms-MY"/>
          </a:p>
        </p:txBody>
      </p:sp>
      <p:sp>
        <p:nvSpPr>
          <p:cNvPr id="9" name="Rectangle 6"/>
          <p:cNvSpPr>
            <a:spLocks noGrp="1" noChangeArrowheads="1"/>
          </p:cNvSpPr>
          <p:nvPr>
            <p:ph type="sldNum" sz="quarter" idx="12"/>
          </p:nvPr>
        </p:nvSpPr>
        <p:spPr>
          <a:ln/>
        </p:spPr>
        <p:txBody>
          <a:bodyPr/>
          <a:lstStyle>
            <a:lvl1pPr>
              <a:defRPr/>
            </a:lvl1pPr>
          </a:lstStyle>
          <a:p>
            <a:pPr>
              <a:defRPr/>
            </a:pPr>
            <a:fld id="{5AA6B360-5FBB-48FE-BDBA-A9923364A05F}" type="slidenum">
              <a:rPr lang="ms-MY"/>
              <a:pPr>
                <a:defRPr/>
              </a:pPr>
              <a:t>‹#›</a:t>
            </a:fld>
            <a:endParaRPr lang="ms-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ms-MY"/>
          </a:p>
        </p:txBody>
      </p:sp>
      <p:sp>
        <p:nvSpPr>
          <p:cNvPr id="4" name="Rectangle 5"/>
          <p:cNvSpPr>
            <a:spLocks noGrp="1" noChangeArrowheads="1"/>
          </p:cNvSpPr>
          <p:nvPr>
            <p:ph type="ftr" sz="quarter" idx="11"/>
          </p:nvPr>
        </p:nvSpPr>
        <p:spPr>
          <a:ln/>
        </p:spPr>
        <p:txBody>
          <a:bodyPr/>
          <a:lstStyle>
            <a:lvl1pPr>
              <a:defRPr/>
            </a:lvl1pPr>
          </a:lstStyle>
          <a:p>
            <a:pPr>
              <a:defRPr/>
            </a:pPr>
            <a:endParaRPr lang="ms-MY"/>
          </a:p>
        </p:txBody>
      </p:sp>
      <p:sp>
        <p:nvSpPr>
          <p:cNvPr id="5" name="Rectangle 6"/>
          <p:cNvSpPr>
            <a:spLocks noGrp="1" noChangeArrowheads="1"/>
          </p:cNvSpPr>
          <p:nvPr>
            <p:ph type="sldNum" sz="quarter" idx="12"/>
          </p:nvPr>
        </p:nvSpPr>
        <p:spPr>
          <a:ln/>
        </p:spPr>
        <p:txBody>
          <a:bodyPr/>
          <a:lstStyle>
            <a:lvl1pPr>
              <a:defRPr/>
            </a:lvl1pPr>
          </a:lstStyle>
          <a:p>
            <a:pPr>
              <a:defRPr/>
            </a:pPr>
            <a:fld id="{3FA1D63E-407C-47F0-AC30-FFE4D4806B86}" type="slidenum">
              <a:rPr lang="ms-MY"/>
              <a:pPr>
                <a:defRPr/>
              </a:pPr>
              <a:t>‹#›</a:t>
            </a:fld>
            <a:endParaRPr lang="ms-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ms-MY"/>
          </a:p>
        </p:txBody>
      </p:sp>
      <p:sp>
        <p:nvSpPr>
          <p:cNvPr id="3" name="Rectangle 5"/>
          <p:cNvSpPr>
            <a:spLocks noGrp="1" noChangeArrowheads="1"/>
          </p:cNvSpPr>
          <p:nvPr>
            <p:ph type="ftr" sz="quarter" idx="11"/>
          </p:nvPr>
        </p:nvSpPr>
        <p:spPr>
          <a:ln/>
        </p:spPr>
        <p:txBody>
          <a:bodyPr/>
          <a:lstStyle>
            <a:lvl1pPr>
              <a:defRPr/>
            </a:lvl1pPr>
          </a:lstStyle>
          <a:p>
            <a:pPr>
              <a:defRPr/>
            </a:pPr>
            <a:endParaRPr lang="ms-MY"/>
          </a:p>
        </p:txBody>
      </p:sp>
      <p:sp>
        <p:nvSpPr>
          <p:cNvPr id="4" name="Rectangle 6"/>
          <p:cNvSpPr>
            <a:spLocks noGrp="1" noChangeArrowheads="1"/>
          </p:cNvSpPr>
          <p:nvPr>
            <p:ph type="sldNum" sz="quarter" idx="12"/>
          </p:nvPr>
        </p:nvSpPr>
        <p:spPr>
          <a:ln/>
        </p:spPr>
        <p:txBody>
          <a:bodyPr/>
          <a:lstStyle>
            <a:lvl1pPr>
              <a:defRPr/>
            </a:lvl1pPr>
          </a:lstStyle>
          <a:p>
            <a:pPr>
              <a:defRPr/>
            </a:pPr>
            <a:fld id="{B5C25AF7-DE8F-40AE-9589-EC80256D7F8E}" type="slidenum">
              <a:rPr lang="ms-MY"/>
              <a:pPr>
                <a:defRPr/>
              </a:pPr>
              <a:t>‹#›</a:t>
            </a:fld>
            <a:endParaRPr lang="ms-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5F8AF8B7-3B00-456E-A8B2-061053C4B04A}" type="slidenum">
              <a:rPr lang="ms-MY"/>
              <a:pPr>
                <a:defRPr/>
              </a:pPr>
              <a:t>‹#›</a:t>
            </a:fld>
            <a:endParaRPr lang="ms-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D72D8ED3-CC4B-4EDF-BC9F-A95409E418EB}" type="slidenum">
              <a:rPr lang="ms-MY"/>
              <a:pPr>
                <a:defRPr/>
              </a:pPr>
              <a:t>‹#›</a:t>
            </a:fld>
            <a:endParaRPr lang="ms-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ms-MY"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ms-MY" smtClean="0"/>
              <a:t>Click to edit Master text styles</a:t>
            </a:r>
          </a:p>
          <a:p>
            <a:pPr lvl="1"/>
            <a:r>
              <a:rPr lang="ms-MY" smtClean="0"/>
              <a:t>Second level</a:t>
            </a:r>
          </a:p>
          <a:p>
            <a:pPr lvl="2"/>
            <a:r>
              <a:rPr lang="ms-MY" smtClean="0"/>
              <a:t>Third level</a:t>
            </a:r>
          </a:p>
          <a:p>
            <a:pPr lvl="3"/>
            <a:r>
              <a:rPr lang="ms-MY" smtClean="0"/>
              <a:t>Fourth level</a:t>
            </a:r>
          </a:p>
          <a:p>
            <a:pPr lvl="4"/>
            <a:r>
              <a:rPr lang="ms-MY"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ms-MY"/>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ms-MY"/>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CEF4F8-C22B-47F4-9532-638ED8E4EF74}" type="slidenum">
              <a:rPr lang="ms-MY"/>
              <a:pPr>
                <a:defRPr/>
              </a:pPr>
              <a:t>‹#›</a:t>
            </a:fld>
            <a:endParaRPr lang="ms-M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313" y="214313"/>
            <a:ext cx="8786812" cy="2520950"/>
          </a:xfrm>
        </p:spPr>
        <p:txBody>
          <a:bodyPr/>
          <a:lstStyle/>
          <a:p>
            <a:pPr eaLnBrk="1" hangingPunct="1"/>
            <a:r>
              <a:rPr lang="en-US" sz="4800" b="1" dirty="0" smtClean="0"/>
              <a:t>CHANGE IN PRODUCTIVITY (PRODUCTIVITYAPPROACH)</a:t>
            </a:r>
            <a:endParaRPr lang="ms-MY" sz="4800" b="1" dirty="0" smtClean="0"/>
          </a:p>
        </p:txBody>
      </p:sp>
      <p:sp>
        <p:nvSpPr>
          <p:cNvPr id="2051" name="Rectangle 3"/>
          <p:cNvSpPr>
            <a:spLocks noGrp="1" noChangeArrowheads="1"/>
          </p:cNvSpPr>
          <p:nvPr>
            <p:ph type="subTitle" idx="1"/>
          </p:nvPr>
        </p:nvSpPr>
        <p:spPr>
          <a:xfrm>
            <a:off x="1285874" y="4929188"/>
            <a:ext cx="7072339" cy="1752600"/>
          </a:xfrm>
        </p:spPr>
        <p:txBody>
          <a:bodyPr/>
          <a:lstStyle/>
          <a:p>
            <a:pPr eaLnBrk="1" hangingPunct="1"/>
            <a:r>
              <a:rPr lang="en-US" sz="4400" b="1" dirty="0" smtClean="0"/>
              <a:t>VALUASI ESDAL</a:t>
            </a:r>
          </a:p>
          <a:p>
            <a:pPr eaLnBrk="1" hangingPunct="1"/>
            <a:r>
              <a:rPr lang="en-US" sz="4400" b="1" dirty="0" smtClean="0"/>
              <a:t>PERTEMUAN </a:t>
            </a:r>
            <a:r>
              <a:rPr lang="en-US" sz="4400" b="1" dirty="0" smtClean="0"/>
              <a:t>11/ TA 2013</a:t>
            </a:r>
            <a:endParaRPr lang="en-US" sz="4400" b="1" dirty="0" smtClean="0"/>
          </a:p>
        </p:txBody>
      </p:sp>
      <p:grpSp>
        <p:nvGrpSpPr>
          <p:cNvPr id="2052" name="Group 4"/>
          <p:cNvGrpSpPr>
            <a:grpSpLocks/>
          </p:cNvGrpSpPr>
          <p:nvPr/>
        </p:nvGrpSpPr>
        <p:grpSpPr bwMode="auto">
          <a:xfrm>
            <a:off x="3714750" y="3071813"/>
            <a:ext cx="1524000" cy="1000125"/>
            <a:chOff x="2445" y="3012"/>
            <a:chExt cx="873" cy="870"/>
          </a:xfrm>
        </p:grpSpPr>
        <p:pic>
          <p:nvPicPr>
            <p:cNvPr id="205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2054" name="AutoShape 6"/>
            <p:cNvSpPr>
              <a:spLocks noChangeArrowheads="1"/>
            </p:cNvSpPr>
            <p:nvPr/>
          </p:nvSpPr>
          <p:spPr bwMode="auto">
            <a:xfrm>
              <a:off x="2445" y="3012"/>
              <a:ext cx="873" cy="8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8625" y="142875"/>
            <a:ext cx="8229600" cy="857250"/>
          </a:xfrm>
        </p:spPr>
        <p:txBody>
          <a:bodyPr/>
          <a:lstStyle/>
          <a:p>
            <a:r>
              <a:rPr lang="en-US" b="1" dirty="0" smtClean="0"/>
              <a:t>TAHAPAN DALAM PA</a:t>
            </a:r>
            <a:endParaRPr lang="de-DE" b="1" dirty="0" smtClean="0"/>
          </a:p>
        </p:txBody>
      </p:sp>
      <p:sp>
        <p:nvSpPr>
          <p:cNvPr id="3" name="Content Placeholder 2"/>
          <p:cNvSpPr>
            <a:spLocks noGrp="1"/>
          </p:cNvSpPr>
          <p:nvPr>
            <p:ph idx="1"/>
          </p:nvPr>
        </p:nvSpPr>
        <p:spPr>
          <a:xfrm>
            <a:off x="357188" y="1600200"/>
            <a:ext cx="8329612" cy="4525963"/>
          </a:xfrm>
        </p:spPr>
        <p:txBody>
          <a:bodyPr/>
          <a:lstStyle/>
          <a:p>
            <a:pPr>
              <a:buFontTx/>
              <a:buNone/>
              <a:defRPr/>
            </a:pPr>
            <a:r>
              <a:rPr lang="en-US" sz="2800" dirty="0" err="1" smtClean="0"/>
              <a:t>Berikut</a:t>
            </a:r>
            <a:r>
              <a:rPr lang="en-US" sz="2800" dirty="0" smtClean="0"/>
              <a:t> </a:t>
            </a:r>
            <a:r>
              <a:rPr lang="en-US" sz="2800" dirty="0" err="1" smtClean="0"/>
              <a:t>tahapan</a:t>
            </a:r>
            <a:r>
              <a:rPr lang="en-US" sz="2800" dirty="0" smtClean="0"/>
              <a:t> </a:t>
            </a:r>
            <a:r>
              <a:rPr lang="en-US" sz="2800" dirty="0" err="1" smtClean="0"/>
              <a:t>pelaksanaan</a:t>
            </a:r>
            <a:r>
              <a:rPr lang="en-US" sz="2800" dirty="0" smtClean="0"/>
              <a:t> PA:</a:t>
            </a:r>
          </a:p>
          <a:p>
            <a:pPr marL="514350" indent="-514350">
              <a:buFontTx/>
              <a:buAutoNum type="arabicPeriod"/>
              <a:defRPr/>
            </a:pPr>
            <a:r>
              <a:rPr lang="en-US" sz="2800" dirty="0" err="1" smtClean="0"/>
              <a:t>Mengidentifikasi</a:t>
            </a:r>
            <a:r>
              <a:rPr lang="en-US" sz="2800" dirty="0" smtClean="0"/>
              <a:t> </a:t>
            </a:r>
            <a:r>
              <a:rPr lang="en-US" sz="2800" dirty="0" err="1" smtClean="0"/>
              <a:t>ekosistem</a:t>
            </a:r>
            <a:r>
              <a:rPr lang="en-US" sz="2800" dirty="0" smtClean="0"/>
              <a:t> </a:t>
            </a:r>
            <a:r>
              <a:rPr lang="en-US" sz="2800" dirty="0" err="1" smtClean="0"/>
              <a:t>serta</a:t>
            </a:r>
            <a:r>
              <a:rPr lang="en-US" sz="2800" dirty="0" smtClean="0"/>
              <a:t> </a:t>
            </a:r>
            <a:r>
              <a:rPr lang="en-US" sz="2800" dirty="0" err="1" smtClean="0"/>
              <a:t>jasa</a:t>
            </a:r>
            <a:r>
              <a:rPr lang="en-US" sz="2800" dirty="0" smtClean="0"/>
              <a:t> yang </a:t>
            </a:r>
            <a:r>
              <a:rPr lang="en-US" sz="2800" dirty="0" err="1" smtClean="0"/>
              <a:t>tersedia</a:t>
            </a:r>
            <a:endParaRPr lang="en-US" sz="2800" dirty="0" smtClean="0"/>
          </a:p>
          <a:p>
            <a:pPr marL="514350" indent="-514350">
              <a:buFontTx/>
              <a:buAutoNum type="arabicPeriod"/>
              <a:defRPr/>
            </a:pPr>
            <a:r>
              <a:rPr lang="en-US" sz="2800" dirty="0" err="1" smtClean="0"/>
              <a:t>Mengidentifikasi</a:t>
            </a:r>
            <a:r>
              <a:rPr lang="en-US" sz="2800" dirty="0" smtClean="0"/>
              <a:t> </a:t>
            </a:r>
            <a:r>
              <a:rPr lang="en-US" sz="2800" dirty="0" err="1" smtClean="0"/>
              <a:t>proses</a:t>
            </a:r>
            <a:r>
              <a:rPr lang="en-US" sz="2800" dirty="0" smtClean="0"/>
              <a:t> </a:t>
            </a:r>
            <a:r>
              <a:rPr lang="en-US" sz="2800" dirty="0" err="1" smtClean="0"/>
              <a:t>produksi</a:t>
            </a:r>
            <a:r>
              <a:rPr lang="en-US" sz="2800" dirty="0" smtClean="0"/>
              <a:t> </a:t>
            </a:r>
            <a:r>
              <a:rPr lang="en-US" sz="2800" dirty="0" err="1" smtClean="0"/>
              <a:t>dari</a:t>
            </a:r>
            <a:r>
              <a:rPr lang="en-US" sz="2800" dirty="0" smtClean="0"/>
              <a:t> input yang </a:t>
            </a:r>
            <a:r>
              <a:rPr lang="en-US" sz="2800" dirty="0" err="1" smtClean="0"/>
              <a:t>ada</a:t>
            </a:r>
            <a:r>
              <a:rPr lang="en-US" sz="2800" dirty="0" smtClean="0"/>
              <a:t> </a:t>
            </a:r>
            <a:r>
              <a:rPr lang="en-US" sz="2800" dirty="0" err="1" smtClean="0"/>
              <a:t>dalam</a:t>
            </a:r>
            <a:r>
              <a:rPr lang="en-US" sz="2800" dirty="0" smtClean="0"/>
              <a:t> </a:t>
            </a:r>
            <a:r>
              <a:rPr lang="en-US" sz="2800" dirty="0" err="1" smtClean="0"/>
              <a:t>ekosistem</a:t>
            </a:r>
            <a:endParaRPr lang="en-US" sz="2800" dirty="0" smtClean="0"/>
          </a:p>
          <a:p>
            <a:pPr marL="514350" indent="-514350">
              <a:buFontTx/>
              <a:buAutoNum type="arabicPeriod"/>
              <a:defRPr/>
            </a:pPr>
            <a:r>
              <a:rPr lang="en-US" sz="2800" dirty="0" err="1" smtClean="0"/>
              <a:t>Mengestimasi</a:t>
            </a:r>
            <a:r>
              <a:rPr lang="en-US" sz="2800" dirty="0" smtClean="0"/>
              <a:t> </a:t>
            </a:r>
            <a:r>
              <a:rPr lang="en-US" sz="2800" dirty="0" err="1" smtClean="0"/>
              <a:t>fungsi</a:t>
            </a:r>
            <a:r>
              <a:rPr lang="en-US" sz="2800" dirty="0" smtClean="0"/>
              <a:t> </a:t>
            </a:r>
            <a:r>
              <a:rPr lang="en-US" sz="2800" dirty="0" err="1" smtClean="0"/>
              <a:t>produksi</a:t>
            </a:r>
            <a:r>
              <a:rPr lang="en-US" sz="2800" dirty="0" smtClean="0"/>
              <a:t> </a:t>
            </a:r>
            <a:r>
              <a:rPr lang="en-US" sz="2800" dirty="0" err="1" smtClean="0"/>
              <a:t>dengan</a:t>
            </a:r>
            <a:r>
              <a:rPr lang="en-US" sz="2800" dirty="0" smtClean="0"/>
              <a:t> </a:t>
            </a:r>
            <a:r>
              <a:rPr lang="en-US" sz="2800" dirty="0" err="1" smtClean="0"/>
              <a:t>analisis</a:t>
            </a:r>
            <a:r>
              <a:rPr lang="en-US" sz="2800" dirty="0" smtClean="0"/>
              <a:t> </a:t>
            </a:r>
            <a:r>
              <a:rPr lang="en-US" sz="2800" dirty="0" err="1" smtClean="0"/>
              <a:t>statistik</a:t>
            </a:r>
            <a:r>
              <a:rPr lang="en-US" sz="2800" dirty="0" smtClean="0"/>
              <a:t> </a:t>
            </a:r>
            <a:r>
              <a:rPr lang="en-US" sz="2800" dirty="0" err="1" smtClean="0"/>
              <a:t>berdasarkan</a:t>
            </a:r>
            <a:r>
              <a:rPr lang="en-US" sz="2800" dirty="0" smtClean="0"/>
              <a:t> data yang </a:t>
            </a:r>
            <a:r>
              <a:rPr lang="en-US" sz="2800" dirty="0" err="1" smtClean="0"/>
              <a:t>ada</a:t>
            </a:r>
            <a:r>
              <a:rPr lang="en-US" sz="2800" dirty="0" smtClean="0"/>
              <a:t> </a:t>
            </a:r>
            <a:r>
              <a:rPr lang="en-US" sz="2800" dirty="0" err="1" smtClean="0"/>
              <a:t>baik</a:t>
            </a:r>
            <a:r>
              <a:rPr lang="en-US" sz="2800" dirty="0" smtClean="0"/>
              <a:t> input (</a:t>
            </a:r>
            <a:r>
              <a:rPr lang="en-US" sz="2800" dirty="0" err="1" smtClean="0"/>
              <a:t>tenaga</a:t>
            </a:r>
            <a:r>
              <a:rPr lang="en-US" sz="2800" dirty="0" smtClean="0"/>
              <a:t> </a:t>
            </a:r>
            <a:r>
              <a:rPr lang="en-US" sz="2800" dirty="0" err="1" smtClean="0"/>
              <a:t>kerja,modal</a:t>
            </a:r>
            <a:r>
              <a:rPr lang="en-US" sz="2800" dirty="0" smtClean="0"/>
              <a:t>, material, input </a:t>
            </a:r>
            <a:r>
              <a:rPr lang="en-US" sz="2800" dirty="0" err="1" smtClean="0"/>
              <a:t>ekosistem</a:t>
            </a:r>
            <a:r>
              <a:rPr lang="en-US" sz="2800" dirty="0" smtClean="0"/>
              <a:t> </a:t>
            </a:r>
            <a:r>
              <a:rPr lang="en-US" sz="2800" dirty="0" err="1" smtClean="0"/>
              <a:t>dll</a:t>
            </a:r>
            <a:r>
              <a:rPr lang="en-US" sz="2800" dirty="0" smtClean="0"/>
              <a:t>) </a:t>
            </a:r>
            <a:r>
              <a:rPr lang="en-US" sz="2800" dirty="0" err="1" smtClean="0"/>
              <a:t>maupun</a:t>
            </a:r>
            <a:r>
              <a:rPr lang="en-US" sz="2800" dirty="0" smtClean="0"/>
              <a:t> output.</a:t>
            </a:r>
            <a:endParaRPr lang="de-DE"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142875"/>
            <a:ext cx="8229600" cy="857250"/>
          </a:xfrm>
        </p:spPr>
        <p:txBody>
          <a:bodyPr/>
          <a:lstStyle/>
          <a:p>
            <a:r>
              <a:rPr lang="en-US" b="1" dirty="0" smtClean="0"/>
              <a:t>TAHAPAN DALAM PA (2)</a:t>
            </a:r>
            <a:endParaRPr lang="de-DE" b="1" dirty="0" smtClean="0"/>
          </a:p>
        </p:txBody>
      </p:sp>
      <p:sp>
        <p:nvSpPr>
          <p:cNvPr id="3" name="Content Placeholder 2"/>
          <p:cNvSpPr>
            <a:spLocks noGrp="1"/>
          </p:cNvSpPr>
          <p:nvPr>
            <p:ph idx="1"/>
          </p:nvPr>
        </p:nvSpPr>
        <p:spPr>
          <a:xfrm>
            <a:off x="357188" y="1600200"/>
            <a:ext cx="8329612" cy="4525963"/>
          </a:xfrm>
        </p:spPr>
        <p:txBody>
          <a:bodyPr/>
          <a:lstStyle/>
          <a:p>
            <a:pPr algn="just">
              <a:buFontTx/>
              <a:buNone/>
              <a:defRPr/>
            </a:pPr>
            <a:r>
              <a:rPr lang="en-US" sz="2800" dirty="0" err="1" smtClean="0"/>
              <a:t>Tahapan</a:t>
            </a:r>
            <a:r>
              <a:rPr lang="en-US" sz="2800" dirty="0" smtClean="0"/>
              <a:t> </a:t>
            </a:r>
            <a:r>
              <a:rPr lang="en-US" sz="2800" dirty="0" err="1" smtClean="0"/>
              <a:t>pelaksanaan</a:t>
            </a:r>
            <a:r>
              <a:rPr lang="en-US" sz="2800" dirty="0" smtClean="0"/>
              <a:t> PA (cont….):</a:t>
            </a:r>
          </a:p>
          <a:p>
            <a:pPr marL="514350" indent="-514350" algn="just">
              <a:buFontTx/>
              <a:buNone/>
              <a:defRPr/>
            </a:pPr>
            <a:r>
              <a:rPr lang="en-US" sz="2800" dirty="0" smtClean="0"/>
              <a:t>4.	</a:t>
            </a:r>
            <a:r>
              <a:rPr lang="en-US" sz="2800" dirty="0" err="1" smtClean="0"/>
              <a:t>Mengestimasi</a:t>
            </a:r>
            <a:r>
              <a:rPr lang="en-US" sz="2800" dirty="0" smtClean="0"/>
              <a:t> </a:t>
            </a:r>
            <a:r>
              <a:rPr lang="en-US" sz="2800" dirty="0" err="1" smtClean="0"/>
              <a:t>nilai</a:t>
            </a:r>
            <a:r>
              <a:rPr lang="en-US" sz="2800" dirty="0" smtClean="0"/>
              <a:t> </a:t>
            </a:r>
            <a:r>
              <a:rPr lang="en-US" sz="2800" dirty="0" err="1" smtClean="0"/>
              <a:t>keuntungan</a:t>
            </a:r>
            <a:r>
              <a:rPr lang="en-US" sz="2800" dirty="0" smtClean="0"/>
              <a:t> </a:t>
            </a:r>
            <a:r>
              <a:rPr lang="en-US" sz="2800" dirty="0" err="1" smtClean="0"/>
              <a:t>bersih</a:t>
            </a:r>
            <a:r>
              <a:rPr lang="en-US" sz="2800" dirty="0" smtClean="0"/>
              <a:t> (surplus </a:t>
            </a:r>
            <a:r>
              <a:rPr lang="en-US" sz="2800" dirty="0" err="1" smtClean="0"/>
              <a:t>produsen</a:t>
            </a:r>
            <a:r>
              <a:rPr lang="en-US" sz="2800" dirty="0" smtClean="0"/>
              <a:t>) </a:t>
            </a:r>
            <a:r>
              <a:rPr lang="en-US" sz="2800" dirty="0" err="1" smtClean="0"/>
              <a:t>sebelum</a:t>
            </a:r>
            <a:r>
              <a:rPr lang="en-US" sz="2800" dirty="0" smtClean="0"/>
              <a:t> </a:t>
            </a:r>
            <a:r>
              <a:rPr lang="en-US" sz="2800" dirty="0" err="1" smtClean="0"/>
              <a:t>terdapat</a:t>
            </a:r>
            <a:r>
              <a:rPr lang="en-US" sz="2800" dirty="0" smtClean="0"/>
              <a:t> </a:t>
            </a:r>
            <a:r>
              <a:rPr lang="en-US" sz="2800" dirty="0" err="1" smtClean="0"/>
              <a:t>perubahan</a:t>
            </a:r>
            <a:r>
              <a:rPr lang="en-US" sz="2800" dirty="0" smtClean="0"/>
              <a:t> input </a:t>
            </a:r>
            <a:r>
              <a:rPr lang="en-US" sz="2800" dirty="0" err="1" smtClean="0"/>
              <a:t>jasa</a:t>
            </a:r>
            <a:r>
              <a:rPr lang="en-US" sz="2800" dirty="0" smtClean="0"/>
              <a:t> </a:t>
            </a:r>
            <a:r>
              <a:rPr lang="en-US" sz="2800" dirty="0" err="1" smtClean="0"/>
              <a:t>lingkungan</a:t>
            </a:r>
            <a:r>
              <a:rPr lang="en-US" sz="2800" dirty="0" smtClean="0"/>
              <a:t> (</a:t>
            </a:r>
            <a:r>
              <a:rPr lang="en-US" sz="2800" dirty="0" err="1" smtClean="0"/>
              <a:t>keuntungan</a:t>
            </a:r>
            <a:r>
              <a:rPr lang="en-US" sz="2800" dirty="0" smtClean="0"/>
              <a:t> </a:t>
            </a:r>
            <a:r>
              <a:rPr lang="en-US" sz="2800" dirty="0" err="1" smtClean="0"/>
              <a:t>asli</a:t>
            </a:r>
            <a:r>
              <a:rPr lang="en-US" sz="2800" dirty="0" smtClean="0"/>
              <a:t>).</a:t>
            </a:r>
          </a:p>
          <a:p>
            <a:pPr marL="514350" indent="-514350" algn="just">
              <a:buFontTx/>
              <a:buNone/>
              <a:defRPr/>
            </a:pPr>
            <a:r>
              <a:rPr lang="en-US" sz="2800" dirty="0" smtClean="0"/>
              <a:t>	</a:t>
            </a:r>
            <a:r>
              <a:rPr lang="en-US" sz="2800" dirty="0" err="1" smtClean="0"/>
              <a:t>Pendapatan</a:t>
            </a:r>
            <a:r>
              <a:rPr lang="en-US" sz="2800" dirty="0" smtClean="0"/>
              <a:t> </a:t>
            </a:r>
            <a:r>
              <a:rPr lang="en-US" sz="2800" dirty="0" err="1" smtClean="0"/>
              <a:t>asli</a:t>
            </a:r>
            <a:r>
              <a:rPr lang="en-US" sz="2800" dirty="0" smtClean="0"/>
              <a:t> </a:t>
            </a:r>
            <a:r>
              <a:rPr lang="en-US" sz="2800" dirty="0" err="1" smtClean="0"/>
              <a:t>dihitung</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mengalikan</a:t>
            </a:r>
            <a:r>
              <a:rPr lang="en-US" sz="2800" dirty="0" smtClean="0"/>
              <a:t> output </a:t>
            </a:r>
            <a:r>
              <a:rPr lang="en-US" sz="2800" dirty="0" err="1" smtClean="0"/>
              <a:t>dengan</a:t>
            </a:r>
            <a:r>
              <a:rPr lang="en-US" sz="2800" dirty="0" smtClean="0"/>
              <a:t> </a:t>
            </a:r>
            <a:r>
              <a:rPr lang="en-US" sz="2800" dirty="0" err="1" smtClean="0"/>
              <a:t>harga</a:t>
            </a:r>
            <a:r>
              <a:rPr lang="en-US" sz="2800" dirty="0" smtClean="0"/>
              <a:t> </a:t>
            </a:r>
            <a:r>
              <a:rPr lang="en-US" sz="2800" dirty="0" err="1" smtClean="0"/>
              <a:t>pasar</a:t>
            </a:r>
            <a:r>
              <a:rPr lang="en-US" sz="2800" dirty="0" smtClean="0"/>
              <a:t>, </a:t>
            </a:r>
            <a:r>
              <a:rPr lang="en-US" sz="2800" dirty="0" err="1" smtClean="0"/>
              <a:t>sedangkan</a:t>
            </a:r>
            <a:r>
              <a:rPr lang="en-US" sz="2800" dirty="0" smtClean="0"/>
              <a:t> </a:t>
            </a:r>
            <a:r>
              <a:rPr lang="en-US" sz="2800" dirty="0" err="1" smtClean="0"/>
              <a:t>biaya</a:t>
            </a:r>
            <a:r>
              <a:rPr lang="en-US" sz="2800" dirty="0" smtClean="0"/>
              <a:t> </a:t>
            </a:r>
            <a:r>
              <a:rPr lang="en-US" sz="2800" dirty="0" err="1" smtClean="0"/>
              <a:t>harus</a:t>
            </a:r>
            <a:r>
              <a:rPr lang="en-US" sz="2800" dirty="0" smtClean="0"/>
              <a:t> </a:t>
            </a:r>
            <a:r>
              <a:rPr lang="en-US" sz="2800" dirty="0" err="1" smtClean="0"/>
              <a:t>dihitng</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mengalikan</a:t>
            </a:r>
            <a:r>
              <a:rPr lang="en-US" sz="2800" dirty="0" smtClean="0"/>
              <a:t> </a:t>
            </a:r>
            <a:r>
              <a:rPr lang="en-US" sz="2800" dirty="0" err="1" smtClean="0"/>
              <a:t>biaya</a:t>
            </a:r>
            <a:r>
              <a:rPr lang="en-US" sz="2800" dirty="0" smtClean="0"/>
              <a:t> </a:t>
            </a:r>
            <a:r>
              <a:rPr lang="en-US" sz="2800" dirty="0" err="1" smtClean="0"/>
              <a:t>setiap</a:t>
            </a:r>
            <a:r>
              <a:rPr lang="en-US" sz="2800" dirty="0" smtClean="0"/>
              <a:t> unit input </a:t>
            </a:r>
            <a:r>
              <a:rPr lang="en-US" sz="2800" dirty="0" err="1" smtClean="0"/>
              <a:t>dengan</a:t>
            </a:r>
            <a:r>
              <a:rPr lang="en-US" sz="2800" dirty="0" smtClean="0"/>
              <a:t> </a:t>
            </a:r>
            <a:r>
              <a:rPr lang="en-US" sz="2800" dirty="0" err="1" smtClean="0"/>
              <a:t>kuantitas</a:t>
            </a:r>
            <a:r>
              <a:rPr lang="en-US" sz="2800"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625" y="142875"/>
            <a:ext cx="8229600" cy="857250"/>
          </a:xfrm>
        </p:spPr>
        <p:txBody>
          <a:bodyPr/>
          <a:lstStyle/>
          <a:p>
            <a:r>
              <a:rPr lang="en-US" b="1" dirty="0" smtClean="0"/>
              <a:t>TAHAPAN DALAM PA (3)</a:t>
            </a:r>
            <a:endParaRPr lang="de-DE" b="1" dirty="0" smtClean="0"/>
          </a:p>
        </p:txBody>
      </p:sp>
      <p:sp>
        <p:nvSpPr>
          <p:cNvPr id="3" name="Content Placeholder 2"/>
          <p:cNvSpPr>
            <a:spLocks noGrp="1"/>
          </p:cNvSpPr>
          <p:nvPr>
            <p:ph idx="1"/>
          </p:nvPr>
        </p:nvSpPr>
        <p:spPr>
          <a:xfrm>
            <a:off x="357188" y="1714500"/>
            <a:ext cx="8329612" cy="4411663"/>
          </a:xfrm>
        </p:spPr>
        <p:txBody>
          <a:bodyPr/>
          <a:lstStyle/>
          <a:p>
            <a:pPr>
              <a:buFontTx/>
              <a:buNone/>
              <a:defRPr/>
            </a:pPr>
            <a:r>
              <a:rPr lang="en-US" sz="2800" dirty="0" err="1" smtClean="0"/>
              <a:t>Tahapan</a:t>
            </a:r>
            <a:r>
              <a:rPr lang="en-US" sz="2800" dirty="0" smtClean="0"/>
              <a:t> </a:t>
            </a:r>
            <a:r>
              <a:rPr lang="en-US" sz="2800" dirty="0" err="1" smtClean="0"/>
              <a:t>pelaksanaan</a:t>
            </a:r>
            <a:r>
              <a:rPr lang="en-US" sz="2800" dirty="0" smtClean="0"/>
              <a:t> PA (cont…):</a:t>
            </a:r>
          </a:p>
          <a:p>
            <a:pPr marL="514350" indent="-514350">
              <a:buFontTx/>
              <a:buAutoNum type="arabicPeriod" startAt="5"/>
              <a:defRPr/>
            </a:pPr>
            <a:r>
              <a:rPr lang="en-US" sz="2800" dirty="0" err="1" smtClean="0"/>
              <a:t>Mengestimasi</a:t>
            </a:r>
            <a:r>
              <a:rPr lang="en-US" sz="2800" dirty="0" smtClean="0"/>
              <a:t> </a:t>
            </a:r>
            <a:r>
              <a:rPr lang="en-US" sz="2800" dirty="0" err="1" smtClean="0"/>
              <a:t>keuntungan</a:t>
            </a:r>
            <a:r>
              <a:rPr lang="en-US" sz="2800" dirty="0" smtClean="0"/>
              <a:t> </a:t>
            </a:r>
            <a:r>
              <a:rPr lang="en-US" sz="2800" dirty="0" err="1" smtClean="0"/>
              <a:t>bersih</a:t>
            </a:r>
            <a:r>
              <a:rPr lang="en-US" sz="2800" dirty="0" smtClean="0"/>
              <a:t> </a:t>
            </a:r>
            <a:r>
              <a:rPr lang="en-US" sz="2800" dirty="0" err="1" smtClean="0"/>
              <a:t>setelah</a:t>
            </a:r>
            <a:r>
              <a:rPr lang="en-US" sz="2800" dirty="0" smtClean="0"/>
              <a:t> </a:t>
            </a:r>
            <a:r>
              <a:rPr lang="en-US" sz="2800" dirty="0" err="1" smtClean="0"/>
              <a:t>adanya</a:t>
            </a:r>
            <a:r>
              <a:rPr lang="en-US" sz="2800" dirty="0" smtClean="0"/>
              <a:t> </a:t>
            </a:r>
            <a:r>
              <a:rPr lang="en-US" sz="2800" dirty="0" err="1" smtClean="0"/>
              <a:t>perubahan</a:t>
            </a:r>
            <a:r>
              <a:rPr lang="en-US" sz="2800" dirty="0" smtClean="0"/>
              <a:t> input </a:t>
            </a:r>
            <a:r>
              <a:rPr lang="en-US" sz="2800" dirty="0" err="1" smtClean="0"/>
              <a:t>jasa</a:t>
            </a:r>
            <a:r>
              <a:rPr lang="en-US" sz="2800" dirty="0" smtClean="0"/>
              <a:t> </a:t>
            </a:r>
            <a:r>
              <a:rPr lang="en-US" sz="2800" dirty="0" err="1" smtClean="0"/>
              <a:t>lingkungan</a:t>
            </a:r>
            <a:endParaRPr lang="en-US" sz="2800" dirty="0" smtClean="0"/>
          </a:p>
          <a:p>
            <a:pPr marL="514350" indent="-514350">
              <a:buFontTx/>
              <a:buNone/>
              <a:defRPr/>
            </a:pPr>
            <a:endParaRPr lang="en-US" sz="1400" dirty="0" smtClean="0"/>
          </a:p>
          <a:p>
            <a:pPr marL="514350" indent="-514350">
              <a:buFontTx/>
              <a:buNone/>
              <a:defRPr/>
            </a:pPr>
            <a:r>
              <a:rPr lang="en-US" sz="2800" dirty="0" smtClean="0"/>
              <a:t>6.	</a:t>
            </a:r>
            <a:r>
              <a:rPr lang="en-US" sz="2800" dirty="0" err="1" smtClean="0"/>
              <a:t>Menghitung</a:t>
            </a:r>
            <a:r>
              <a:rPr lang="en-US" sz="2800" dirty="0" smtClean="0"/>
              <a:t> </a:t>
            </a:r>
            <a:r>
              <a:rPr lang="en-US" sz="2800" dirty="0" err="1" smtClean="0"/>
              <a:t>perubahan</a:t>
            </a:r>
            <a:r>
              <a:rPr lang="en-US" sz="2800" dirty="0" smtClean="0"/>
              <a:t> </a:t>
            </a:r>
            <a:r>
              <a:rPr lang="en-US" sz="2800" dirty="0" err="1" smtClean="0"/>
              <a:t>keuntungan</a:t>
            </a:r>
            <a:r>
              <a:rPr lang="en-US" sz="2800" dirty="0" smtClean="0"/>
              <a:t> </a:t>
            </a:r>
            <a:r>
              <a:rPr lang="en-US" sz="2800" dirty="0" err="1" smtClean="0"/>
              <a:t>bersih</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mengurangkan</a:t>
            </a:r>
            <a:r>
              <a:rPr lang="en-US" sz="2800" dirty="0" smtClean="0"/>
              <a:t> </a:t>
            </a:r>
            <a:r>
              <a:rPr lang="en-US" sz="2800" dirty="0" err="1" smtClean="0"/>
              <a:t>pendapatan</a:t>
            </a:r>
            <a:r>
              <a:rPr lang="en-US" sz="2800" dirty="0" smtClean="0"/>
              <a:t> </a:t>
            </a:r>
            <a:r>
              <a:rPr lang="en-US" sz="2800" dirty="0" err="1" smtClean="0"/>
              <a:t>bersih</a:t>
            </a:r>
            <a:r>
              <a:rPr lang="en-US" sz="2800" dirty="0" smtClean="0"/>
              <a:t> </a:t>
            </a:r>
            <a:r>
              <a:rPr lang="en-US" sz="2800" dirty="0" err="1" smtClean="0"/>
              <a:t>baru</a:t>
            </a:r>
            <a:r>
              <a:rPr lang="en-US" sz="2800" dirty="0" smtClean="0"/>
              <a:t> </a:t>
            </a:r>
            <a:r>
              <a:rPr lang="en-US" sz="2800" dirty="0" err="1" smtClean="0"/>
              <a:t>dari</a:t>
            </a:r>
            <a:r>
              <a:rPr lang="en-US" sz="2800" dirty="0" smtClean="0"/>
              <a:t> </a:t>
            </a:r>
            <a:r>
              <a:rPr lang="en-US" sz="2800" dirty="0" err="1" smtClean="0"/>
              <a:t>pendapatan</a:t>
            </a:r>
            <a:r>
              <a:rPr lang="en-US" sz="2800" dirty="0" smtClean="0"/>
              <a:t> </a:t>
            </a:r>
            <a:r>
              <a:rPr lang="en-US" sz="2800" dirty="0" err="1" smtClean="0"/>
              <a:t>bersih</a:t>
            </a:r>
            <a:r>
              <a:rPr lang="en-US" sz="2800" dirty="0" smtClean="0"/>
              <a:t> lama (</a:t>
            </a:r>
            <a:r>
              <a:rPr lang="en-US" sz="2800" dirty="0" err="1" smtClean="0"/>
              <a:t>sebelum</a:t>
            </a:r>
            <a:r>
              <a:rPr lang="en-US" sz="2800" dirty="0" smtClean="0"/>
              <a:t> </a:t>
            </a:r>
            <a:r>
              <a:rPr lang="en-US" sz="2800" dirty="0" err="1" smtClean="0"/>
              <a:t>ada</a:t>
            </a:r>
            <a:r>
              <a:rPr lang="en-US" sz="2800" dirty="0" smtClean="0"/>
              <a:t> </a:t>
            </a:r>
            <a:r>
              <a:rPr lang="en-US" sz="2800" dirty="0" err="1" smtClean="0"/>
              <a:t>perubahan</a:t>
            </a:r>
            <a:r>
              <a:rPr lang="en-US" sz="2800" dirty="0" smtClean="0"/>
              <a:t> </a:t>
            </a:r>
            <a:r>
              <a:rPr lang="en-US" sz="2800" dirty="0" err="1" smtClean="0"/>
              <a:t>lingkungan</a:t>
            </a:r>
            <a:r>
              <a:rPr lang="en-US" sz="2800" dirty="0" smtClean="0"/>
              <a:t>/</a:t>
            </a:r>
            <a:r>
              <a:rPr lang="en-US" sz="2800" dirty="0" err="1" smtClean="0"/>
              <a:t>ekosistem</a:t>
            </a:r>
            <a:r>
              <a:rPr lang="en-US" sz="2800" dirty="0" smtClean="0"/>
              <a:t>)</a:t>
            </a:r>
            <a:endParaRPr lang="de-DE"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4000" b="1" smtClean="0"/>
              <a:t>KELEBIHAN DAN KEKURANGAN</a:t>
            </a:r>
            <a:endParaRPr lang="de-DE" sz="4000" b="1" smtClean="0"/>
          </a:p>
        </p:txBody>
      </p:sp>
      <p:sp>
        <p:nvSpPr>
          <p:cNvPr id="14339" name="Content Placeholder 2"/>
          <p:cNvSpPr>
            <a:spLocks noGrp="1"/>
          </p:cNvSpPr>
          <p:nvPr>
            <p:ph idx="1"/>
          </p:nvPr>
        </p:nvSpPr>
        <p:spPr>
          <a:xfrm>
            <a:off x="457200" y="2214563"/>
            <a:ext cx="8229600" cy="3911600"/>
          </a:xfrm>
        </p:spPr>
        <p:txBody>
          <a:bodyPr/>
          <a:lstStyle/>
          <a:p>
            <a:r>
              <a:rPr lang="en-US" sz="2800" dirty="0" err="1" smtClean="0"/>
              <a:t>Kelebihan</a:t>
            </a:r>
            <a:r>
              <a:rPr lang="en-US" sz="2800" dirty="0" smtClean="0"/>
              <a:t> </a:t>
            </a:r>
            <a:r>
              <a:rPr lang="en-US" sz="2800" dirty="0" err="1" smtClean="0"/>
              <a:t>metode</a:t>
            </a:r>
            <a:r>
              <a:rPr lang="en-US" sz="2800" dirty="0" smtClean="0"/>
              <a:t> PA:</a:t>
            </a:r>
          </a:p>
          <a:p>
            <a:pPr>
              <a:buFontTx/>
              <a:buNone/>
            </a:pPr>
            <a:r>
              <a:rPr lang="en-US" sz="2800" dirty="0" smtClean="0"/>
              <a:t>	</a:t>
            </a:r>
            <a:r>
              <a:rPr lang="en-US" sz="2800" dirty="0" smtClean="0">
                <a:sym typeface="Wingdings" pitchFamily="2" charset="2"/>
              </a:rPr>
              <a:t> </a:t>
            </a:r>
            <a:r>
              <a:rPr lang="en-US" sz="2800" dirty="0" err="1" smtClean="0">
                <a:sym typeface="Wingdings" pitchFamily="2" charset="2"/>
              </a:rPr>
              <a:t>Secara</a:t>
            </a:r>
            <a:r>
              <a:rPr lang="en-US" sz="2800" dirty="0" smtClean="0">
                <a:sym typeface="Wingdings" pitchFamily="2" charset="2"/>
              </a:rPr>
              <a:t> </a:t>
            </a:r>
            <a:r>
              <a:rPr lang="en-US" sz="2800" dirty="0" err="1" smtClean="0">
                <a:sym typeface="Wingdings" pitchFamily="2" charset="2"/>
              </a:rPr>
              <a:t>luas</a:t>
            </a:r>
            <a:r>
              <a:rPr lang="en-US" sz="2800" dirty="0" smtClean="0">
                <a:sym typeface="Wingdings" pitchFamily="2" charset="2"/>
              </a:rPr>
              <a:t> </a:t>
            </a:r>
            <a:r>
              <a:rPr lang="en-US" sz="2800" dirty="0" err="1" smtClean="0">
                <a:sym typeface="Wingdings" pitchFamily="2" charset="2"/>
              </a:rPr>
              <a:t>digunakan</a:t>
            </a:r>
            <a:r>
              <a:rPr lang="en-US" sz="2800" dirty="0" smtClean="0">
                <a:sym typeface="Wingdings" pitchFamily="2" charset="2"/>
              </a:rPr>
              <a:t> </a:t>
            </a:r>
            <a:r>
              <a:rPr lang="en-US" sz="2800" dirty="0" err="1" smtClean="0">
                <a:sym typeface="Wingdings" pitchFamily="2" charset="2"/>
              </a:rPr>
              <a:t>untuk</a:t>
            </a:r>
            <a:r>
              <a:rPr lang="en-US" sz="2800" dirty="0" smtClean="0">
                <a:sym typeface="Wingdings" pitchFamily="2" charset="2"/>
              </a:rPr>
              <a:t> </a:t>
            </a:r>
            <a:r>
              <a:rPr lang="en-US" sz="2800" dirty="0" err="1" smtClean="0">
                <a:sym typeface="Wingdings" pitchFamily="2" charset="2"/>
              </a:rPr>
              <a:t>mengestimasi</a:t>
            </a:r>
            <a:r>
              <a:rPr lang="en-US" sz="2800" dirty="0" smtClean="0">
                <a:sym typeface="Wingdings" pitchFamily="2" charset="2"/>
              </a:rPr>
              <a:t> </a:t>
            </a:r>
            <a:r>
              <a:rPr lang="en-US" sz="2800" dirty="0" err="1" smtClean="0">
                <a:sym typeface="Wingdings" pitchFamily="2" charset="2"/>
              </a:rPr>
              <a:t>dampak</a:t>
            </a:r>
            <a:r>
              <a:rPr lang="en-US" sz="2800" dirty="0" smtClean="0">
                <a:sym typeface="Wingdings" pitchFamily="2" charset="2"/>
              </a:rPr>
              <a:t> </a:t>
            </a:r>
            <a:r>
              <a:rPr lang="en-US" sz="2800" dirty="0" err="1" smtClean="0">
                <a:sym typeface="Wingdings" pitchFamily="2" charset="2"/>
              </a:rPr>
              <a:t>deforestasi</a:t>
            </a:r>
            <a:r>
              <a:rPr lang="en-US" sz="2800" dirty="0" smtClean="0">
                <a:sym typeface="Wingdings" pitchFamily="2" charset="2"/>
              </a:rPr>
              <a:t>, </a:t>
            </a:r>
            <a:r>
              <a:rPr lang="en-US" sz="2800" dirty="0" err="1" smtClean="0">
                <a:sym typeface="Wingdings" pitchFamily="2" charset="2"/>
              </a:rPr>
              <a:t>erosi</a:t>
            </a:r>
            <a:r>
              <a:rPr lang="en-US" sz="2800" dirty="0" smtClean="0">
                <a:sym typeface="Wingdings" pitchFamily="2" charset="2"/>
              </a:rPr>
              <a:t> </a:t>
            </a:r>
            <a:r>
              <a:rPr lang="en-US" sz="2800" dirty="0" err="1" smtClean="0">
                <a:sym typeface="Wingdings" pitchFamily="2" charset="2"/>
              </a:rPr>
              <a:t>tanah</a:t>
            </a:r>
            <a:r>
              <a:rPr lang="en-US" sz="2800" dirty="0" smtClean="0">
                <a:sym typeface="Wingdings" pitchFamily="2" charset="2"/>
              </a:rPr>
              <a:t>, water and reef destruction, </a:t>
            </a:r>
            <a:r>
              <a:rPr lang="en-US" sz="2800" dirty="0" err="1" smtClean="0">
                <a:sym typeface="Wingdings" pitchFamily="2" charset="2"/>
              </a:rPr>
              <a:t>polusi</a:t>
            </a:r>
            <a:r>
              <a:rPr lang="en-US" sz="2800" dirty="0" smtClean="0">
                <a:sym typeface="Wingdings" pitchFamily="2" charset="2"/>
              </a:rPr>
              <a:t> air </a:t>
            </a:r>
            <a:r>
              <a:rPr lang="en-US" sz="2800" dirty="0" err="1" smtClean="0">
                <a:sym typeface="Wingdings" pitchFamily="2" charset="2"/>
              </a:rPr>
              <a:t>dan</a:t>
            </a:r>
            <a:r>
              <a:rPr lang="en-US" sz="2800" dirty="0" smtClean="0">
                <a:sym typeface="Wingdings" pitchFamily="2" charset="2"/>
              </a:rPr>
              <a:t> </a:t>
            </a:r>
            <a:r>
              <a:rPr lang="en-US" sz="2800" dirty="0" err="1" smtClean="0">
                <a:sym typeface="Wingdings" pitchFamily="2" charset="2"/>
              </a:rPr>
              <a:t>udara</a:t>
            </a:r>
            <a:r>
              <a:rPr lang="en-US" sz="2800" dirty="0" smtClean="0">
                <a:sym typeface="Wingdings" pitchFamily="2" charset="2"/>
              </a:rPr>
              <a:t> </a:t>
            </a:r>
            <a:r>
              <a:rPr lang="en-US" sz="2800" b="1" u="sng" dirty="0" err="1" smtClean="0">
                <a:sym typeface="Wingdings" pitchFamily="2" charset="2"/>
              </a:rPr>
              <a:t>terhadap</a:t>
            </a:r>
            <a:r>
              <a:rPr lang="en-US" sz="2800" dirty="0" smtClean="0">
                <a:sym typeface="Wingdings" pitchFamily="2" charset="2"/>
              </a:rPr>
              <a:t> </a:t>
            </a:r>
            <a:r>
              <a:rPr lang="en-US" sz="2800" dirty="0" err="1" smtClean="0">
                <a:sym typeface="Wingdings" pitchFamily="2" charset="2"/>
              </a:rPr>
              <a:t>aktivitas</a:t>
            </a:r>
            <a:r>
              <a:rPr lang="en-US" sz="2800" dirty="0" smtClean="0">
                <a:sym typeface="Wingdings" pitchFamily="2" charset="2"/>
              </a:rPr>
              <a:t> </a:t>
            </a:r>
            <a:r>
              <a:rPr lang="en-US" sz="2800" dirty="0" err="1" smtClean="0">
                <a:sym typeface="Wingdings" pitchFamily="2" charset="2"/>
              </a:rPr>
              <a:t>produksi</a:t>
            </a:r>
            <a:r>
              <a:rPr lang="en-US" sz="2800" dirty="0" smtClean="0">
                <a:sym typeface="Wingdings" pitchFamily="2" charset="2"/>
              </a:rPr>
              <a:t> </a:t>
            </a:r>
            <a:r>
              <a:rPr lang="en-US" sz="2800" dirty="0" err="1" smtClean="0">
                <a:sym typeface="Wingdings" pitchFamily="2" charset="2"/>
              </a:rPr>
              <a:t>seperti</a:t>
            </a:r>
            <a:r>
              <a:rPr lang="en-US" sz="2800" dirty="0" smtClean="0">
                <a:sym typeface="Wingdings" pitchFamily="2" charset="2"/>
              </a:rPr>
              <a:t> </a:t>
            </a:r>
            <a:r>
              <a:rPr lang="en-US" sz="2800" dirty="0" err="1" smtClean="0">
                <a:sym typeface="Wingdings" pitchFamily="2" charset="2"/>
              </a:rPr>
              <a:t>pertanian</a:t>
            </a:r>
            <a:r>
              <a:rPr lang="en-US" sz="2800" dirty="0" smtClean="0">
                <a:sym typeface="Wingdings" pitchFamily="2" charset="2"/>
              </a:rPr>
              <a:t>, </a:t>
            </a:r>
            <a:r>
              <a:rPr lang="en-US" sz="2800" dirty="0" err="1" smtClean="0">
                <a:sym typeface="Wingdings" pitchFamily="2" charset="2"/>
              </a:rPr>
              <a:t>perikanan</a:t>
            </a:r>
            <a:r>
              <a:rPr lang="en-US" sz="2800" dirty="0" smtClean="0">
                <a:sym typeface="Wingdings" pitchFamily="2" charset="2"/>
              </a:rPr>
              <a:t>, </a:t>
            </a:r>
            <a:r>
              <a:rPr lang="en-US" sz="2800" i="1" dirty="0" smtClean="0">
                <a:sym typeface="Wingdings" pitchFamily="2" charset="2"/>
              </a:rPr>
              <a:t>hunting</a:t>
            </a:r>
            <a:r>
              <a:rPr lang="en-US" sz="2800" dirty="0" smtClean="0">
                <a:sym typeface="Wingdings" pitchFamily="2" charset="2"/>
              </a:rPr>
              <a:t> </a:t>
            </a:r>
            <a:r>
              <a:rPr lang="en-US" sz="2800" dirty="0" err="1" smtClean="0">
                <a:sym typeface="Wingdings" pitchFamily="2" charset="2"/>
              </a:rPr>
              <a:t>dll</a:t>
            </a:r>
            <a:r>
              <a:rPr lang="en-US" sz="2800" dirty="0" smtClean="0">
                <a:sym typeface="Wingdings" pitchFamily="2" charset="2"/>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000" b="1" smtClean="0"/>
              <a:t>KELEBIHAN DAN KEKURANGAN (2)</a:t>
            </a:r>
            <a:endParaRPr lang="de-DE" sz="4000" b="1" smtClean="0"/>
          </a:p>
        </p:txBody>
      </p:sp>
      <p:sp>
        <p:nvSpPr>
          <p:cNvPr id="15363" name="Content Placeholder 2"/>
          <p:cNvSpPr>
            <a:spLocks noGrp="1"/>
          </p:cNvSpPr>
          <p:nvPr>
            <p:ph idx="1"/>
          </p:nvPr>
        </p:nvSpPr>
        <p:spPr>
          <a:xfrm>
            <a:off x="214313" y="2000250"/>
            <a:ext cx="8715375" cy="4125913"/>
          </a:xfrm>
        </p:spPr>
        <p:txBody>
          <a:bodyPr/>
          <a:lstStyle/>
          <a:p>
            <a:r>
              <a:rPr lang="en-US" sz="2800" dirty="0" err="1" smtClean="0"/>
              <a:t>Kelebihan</a:t>
            </a:r>
            <a:r>
              <a:rPr lang="en-US" sz="2800" dirty="0" smtClean="0"/>
              <a:t> </a:t>
            </a:r>
            <a:r>
              <a:rPr lang="en-US" sz="2800" dirty="0" err="1" smtClean="0"/>
              <a:t>metode</a:t>
            </a:r>
            <a:r>
              <a:rPr lang="en-US" sz="2800" dirty="0" smtClean="0"/>
              <a:t> PA (cont…):</a:t>
            </a:r>
            <a:endParaRPr lang="en-US" sz="2800" dirty="0" smtClean="0">
              <a:sym typeface="Wingdings" pitchFamily="2" charset="2"/>
            </a:endParaRPr>
          </a:p>
          <a:p>
            <a:pPr>
              <a:buFontTx/>
              <a:buNone/>
            </a:pPr>
            <a:r>
              <a:rPr lang="en-US" sz="2800" dirty="0" smtClean="0">
                <a:sym typeface="Wingdings" pitchFamily="2" charset="2"/>
              </a:rPr>
              <a:t></a:t>
            </a:r>
            <a:r>
              <a:rPr lang="de-DE" sz="2800" dirty="0" smtClean="0"/>
              <a:t>Lebih bermanfaat karena disini kita mengamati tindakan orang-orang dalam sebuah “pasar“ yang secara khusus berkaitan dengan nilai-nilai keanekaragaman hayati.</a:t>
            </a:r>
          </a:p>
          <a:p>
            <a:pPr>
              <a:buFontTx/>
              <a:buNone/>
            </a:pPr>
            <a:r>
              <a:rPr lang="de-DE" sz="2800" dirty="0" smtClean="0"/>
              <a:t>	Hal ini relatif mudah diterapkan dan data yang relevan mungkin tersedia. </a:t>
            </a:r>
            <a:br>
              <a:rPr lang="de-DE" sz="2800" dirty="0" smtClean="0"/>
            </a:br>
            <a:endParaRPr lang="de-DE"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274638"/>
            <a:ext cx="8858250" cy="1143000"/>
          </a:xfrm>
        </p:spPr>
        <p:txBody>
          <a:bodyPr/>
          <a:lstStyle/>
          <a:p>
            <a:r>
              <a:rPr lang="en-US" sz="4000" b="1" smtClean="0"/>
              <a:t>KELEBIHAN DAN KEKURANGAN (3)</a:t>
            </a:r>
            <a:endParaRPr lang="de-DE" sz="4000" b="1" smtClean="0"/>
          </a:p>
        </p:txBody>
      </p:sp>
      <p:sp>
        <p:nvSpPr>
          <p:cNvPr id="16387" name="Content Placeholder 2"/>
          <p:cNvSpPr>
            <a:spLocks noGrp="1"/>
          </p:cNvSpPr>
          <p:nvPr>
            <p:ph idx="1"/>
          </p:nvPr>
        </p:nvSpPr>
        <p:spPr>
          <a:xfrm>
            <a:off x="457200" y="1857375"/>
            <a:ext cx="8229600" cy="4714875"/>
          </a:xfrm>
        </p:spPr>
        <p:txBody>
          <a:bodyPr/>
          <a:lstStyle/>
          <a:p>
            <a:r>
              <a:rPr lang="en-US" sz="2400" dirty="0" err="1" smtClean="0"/>
              <a:t>Kekurangan</a:t>
            </a:r>
            <a:r>
              <a:rPr lang="en-US" sz="2400" dirty="0" smtClean="0"/>
              <a:t> </a:t>
            </a:r>
            <a:r>
              <a:rPr lang="en-US" sz="2400" dirty="0" err="1" smtClean="0"/>
              <a:t>metode</a:t>
            </a:r>
            <a:r>
              <a:rPr lang="en-US" sz="2400" dirty="0" smtClean="0"/>
              <a:t> PA:</a:t>
            </a:r>
          </a:p>
          <a:p>
            <a:pPr>
              <a:buFontTx/>
              <a:buNone/>
            </a:pPr>
            <a:r>
              <a:rPr lang="en-US" sz="2400" dirty="0" smtClean="0"/>
              <a:t>	</a:t>
            </a:r>
            <a:r>
              <a:rPr lang="en-US" sz="2400" dirty="0" smtClean="0">
                <a:sym typeface="Wingdings" pitchFamily="2" charset="2"/>
              </a:rPr>
              <a:t> P</a:t>
            </a:r>
            <a:r>
              <a:rPr lang="de-DE" sz="2400" dirty="0" smtClean="0"/>
              <a:t>enerapan pendekatan ini saat ini dibatasi oleh kurangnya pemahaman kita sistem input dan output, misalnya hubungan antara tutupan vegetasi dan kesehatan ekosistem. </a:t>
            </a:r>
          </a:p>
          <a:p>
            <a:pPr>
              <a:buFontTx/>
              <a:buNone/>
            </a:pPr>
            <a:r>
              <a:rPr lang="de-DE" sz="1000" dirty="0" smtClean="0"/>
              <a:t/>
            </a:r>
            <a:br>
              <a:rPr lang="de-DE" sz="1000" dirty="0" smtClean="0"/>
            </a:br>
            <a:r>
              <a:rPr lang="de-DE" sz="2400" dirty="0" smtClean="0">
                <a:sym typeface="Wingdings" pitchFamily="2" charset="2"/>
              </a:rPr>
              <a:t> </a:t>
            </a:r>
            <a:r>
              <a:rPr lang="de-DE" sz="2400" dirty="0" smtClean="0"/>
              <a:t>Jika perubahan dalam sumber daya alam mempengaruhi harga pasar baik akhir, atau harga-harga input produksi lainnya, metode menjadi jauh lebih rumit dan sulit untuk diterapkan </a:t>
            </a:r>
          </a:p>
          <a:p>
            <a:pPr>
              <a:buFontTx/>
              <a:buNone/>
            </a:pPr>
            <a:endParaRPr lang="en-US" sz="1000" dirty="0" smtClean="0">
              <a:sym typeface="Wingdings" pitchFamily="2" charset="2"/>
            </a:endParaRPr>
          </a:p>
          <a:p>
            <a:pPr>
              <a:buFontTx/>
              <a:buNone/>
            </a:pPr>
            <a:r>
              <a:rPr lang="en-US" sz="2400" dirty="0" smtClean="0">
                <a:sym typeface="Wingdings" pitchFamily="2" charset="2"/>
              </a:rPr>
              <a:t>	 </a:t>
            </a:r>
            <a:r>
              <a:rPr lang="en-US" sz="2400" dirty="0" err="1" smtClean="0">
                <a:sym typeface="Wingdings" pitchFamily="2" charset="2"/>
              </a:rPr>
              <a:t>Bisa</a:t>
            </a:r>
            <a:r>
              <a:rPr lang="en-US" sz="2400" dirty="0" smtClean="0">
                <a:sym typeface="Wingdings" pitchFamily="2" charset="2"/>
              </a:rPr>
              <a:t> </a:t>
            </a:r>
            <a:r>
              <a:rPr lang="en-US" sz="2400" dirty="0" err="1" smtClean="0">
                <a:sym typeface="Wingdings" pitchFamily="2" charset="2"/>
              </a:rPr>
              <a:t>menimbulkan</a:t>
            </a:r>
            <a:r>
              <a:rPr lang="en-US" sz="2400" dirty="0" smtClean="0">
                <a:sym typeface="Wingdings" pitchFamily="2" charset="2"/>
              </a:rPr>
              <a:t> </a:t>
            </a:r>
            <a:r>
              <a:rPr lang="en-US" sz="2400" dirty="0" err="1" smtClean="0">
                <a:sym typeface="Wingdings" pitchFamily="2" charset="2"/>
              </a:rPr>
              <a:t>mis-spesifikasi</a:t>
            </a:r>
            <a:r>
              <a:rPr lang="en-US" sz="2400" dirty="0" smtClean="0">
                <a:sym typeface="Wingdings" pitchFamily="2" charset="2"/>
              </a:rPr>
              <a:t> hubugan2 </a:t>
            </a:r>
            <a:r>
              <a:rPr lang="en-US" sz="2400" dirty="0" err="1" smtClean="0">
                <a:sym typeface="Wingdings" pitchFamily="2" charset="2"/>
              </a:rPr>
              <a:t>ekonomi-ekologi</a:t>
            </a:r>
            <a:r>
              <a:rPr lang="en-US" sz="2400" dirty="0" smtClean="0">
                <a:sym typeface="Wingdings" pitchFamily="2" charset="2"/>
              </a:rPr>
              <a:t> </a:t>
            </a:r>
            <a:r>
              <a:rPr lang="en-US" sz="2400" dirty="0" err="1" smtClean="0">
                <a:sym typeface="Wingdings" pitchFamily="2" charset="2"/>
              </a:rPr>
              <a:t>atau</a:t>
            </a:r>
            <a:r>
              <a:rPr lang="en-US" sz="2400" dirty="0" smtClean="0">
                <a:sym typeface="Wingdings" pitchFamily="2" charset="2"/>
              </a:rPr>
              <a:t> </a:t>
            </a:r>
            <a:r>
              <a:rPr lang="en-US" sz="2400" dirty="0" err="1" smtClean="0">
                <a:sym typeface="Wingdings" pitchFamily="2" charset="2"/>
              </a:rPr>
              <a:t>terjadi</a:t>
            </a:r>
            <a:r>
              <a:rPr lang="en-US" sz="2400" dirty="0" smtClean="0">
                <a:sym typeface="Wingdings" pitchFamily="2" charset="2"/>
              </a:rPr>
              <a:t> </a:t>
            </a:r>
            <a:r>
              <a:rPr lang="en-US" sz="2400" i="1" dirty="0" smtClean="0">
                <a:sym typeface="Wingdings" pitchFamily="2" charset="2"/>
              </a:rPr>
              <a:t>double </a:t>
            </a:r>
            <a:r>
              <a:rPr lang="en-US" sz="2400" i="1" dirty="0" err="1" smtClean="0">
                <a:sym typeface="Wingdings" pitchFamily="2" charset="2"/>
              </a:rPr>
              <a:t>couting</a:t>
            </a:r>
            <a:endParaRPr lang="en-US" sz="2400" dirty="0" smtClean="0">
              <a:sym typeface="Wingdings" pitchFamily="2"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4"/>
          <p:cNvSpPr>
            <a:spLocks noChangeArrowheads="1" noChangeShapeType="1" noTextEdit="1"/>
          </p:cNvSpPr>
          <p:nvPr/>
        </p:nvSpPr>
        <p:spPr bwMode="auto">
          <a:xfrm>
            <a:off x="857250" y="3000375"/>
            <a:ext cx="7310438" cy="2197100"/>
          </a:xfrm>
          <a:prstGeom prst="rect">
            <a:avLst/>
          </a:prstGeom>
          <a:solidFill>
            <a:schemeClr val="accent6">
              <a:lumMod val="50000"/>
            </a:schemeClr>
          </a:solidFill>
          <a:ln>
            <a:solidFill>
              <a:schemeClr val="accent4"/>
            </a:solidFill>
          </a:ln>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defRPr/>
            </a:pPr>
            <a:r>
              <a:rPr lang="en-GB" sz="4400" b="1" kern="10" dirty="0">
                <a:ln w="9525">
                  <a:round/>
                  <a:headEnd/>
                  <a:tailEnd/>
                </a:ln>
                <a:gradFill rotWithShape="1">
                  <a:gsLst>
                    <a:gs pos="0">
                      <a:srgbClr val="FFFFCC"/>
                    </a:gs>
                    <a:gs pos="100000">
                      <a:srgbClr val="FF9999"/>
                    </a:gs>
                  </a:gsLst>
                  <a:lin ang="5400000" scaled="1"/>
                </a:gradFill>
                <a:latin typeface="Comic Sans MS"/>
              </a:rPr>
              <a:t> ____  __ ___  ___  ___</a:t>
            </a:r>
            <a:endParaRPr lang="de-DE" sz="4400" b="1" kern="10" dirty="0">
              <a:ln w="9525">
                <a:round/>
                <a:headEnd/>
                <a:tailEnd/>
              </a:ln>
              <a:gradFill rotWithShape="1">
                <a:gsLst>
                  <a:gs pos="0">
                    <a:srgbClr val="FFFFCC"/>
                  </a:gs>
                  <a:gs pos="100000">
                    <a:srgbClr val="FF9999"/>
                  </a:gs>
                </a:gsLst>
                <a:lin ang="5400000" scaled="1"/>
              </a:gradFill>
              <a:latin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42875"/>
            <a:ext cx="8858250" cy="1143000"/>
          </a:xfrm>
        </p:spPr>
        <p:txBody>
          <a:bodyPr/>
          <a:lstStyle/>
          <a:p>
            <a:pPr eaLnBrk="1" hangingPunct="1"/>
            <a:r>
              <a:rPr lang="en-US" sz="4000" b="1" dirty="0" smtClean="0"/>
              <a:t>PRODUCTIVITYAPPROACH (1)</a:t>
            </a:r>
          </a:p>
        </p:txBody>
      </p:sp>
      <p:sp>
        <p:nvSpPr>
          <p:cNvPr id="3075" name="Rectangle 5"/>
          <p:cNvSpPr>
            <a:spLocks noGrp="1" noChangeArrowheads="1"/>
          </p:cNvSpPr>
          <p:nvPr>
            <p:ph type="body" idx="1"/>
          </p:nvPr>
        </p:nvSpPr>
        <p:spPr/>
        <p:txBody>
          <a:bodyPr/>
          <a:lstStyle/>
          <a:p>
            <a:pPr algn="just" eaLnBrk="1" hangingPunct="1">
              <a:lnSpc>
                <a:spcPct val="90000"/>
              </a:lnSpc>
            </a:pPr>
            <a:r>
              <a:rPr lang="en-US" sz="2800" i="1" dirty="0" smtClean="0"/>
              <a:t>Productivity approach </a:t>
            </a:r>
            <a:r>
              <a:rPr lang="en-US" sz="2800" dirty="0" err="1" smtClean="0"/>
              <a:t>merupakan</a:t>
            </a:r>
            <a:r>
              <a:rPr lang="en-US" sz="2800" dirty="0" smtClean="0"/>
              <a:t> </a:t>
            </a:r>
            <a:r>
              <a:rPr lang="en-US" sz="2800" dirty="0" err="1" smtClean="0"/>
              <a:t>salah</a:t>
            </a:r>
            <a:r>
              <a:rPr lang="en-US" sz="2800" dirty="0" smtClean="0"/>
              <a:t> </a:t>
            </a:r>
            <a:r>
              <a:rPr lang="en-US" sz="2800" dirty="0" err="1" smtClean="0"/>
              <a:t>satu</a:t>
            </a:r>
            <a:r>
              <a:rPr lang="en-US" sz="2800" dirty="0" smtClean="0"/>
              <a:t> </a:t>
            </a:r>
            <a:r>
              <a:rPr lang="en-US" sz="2800" dirty="0" err="1" smtClean="0"/>
              <a:t>metode</a:t>
            </a:r>
            <a:r>
              <a:rPr lang="en-US" sz="2800" dirty="0" smtClean="0"/>
              <a:t> yang </a:t>
            </a:r>
            <a:r>
              <a:rPr lang="en-US" sz="2800" dirty="0" err="1" smtClean="0"/>
              <a:t>dapat</a:t>
            </a:r>
            <a:r>
              <a:rPr lang="en-US" sz="2800" dirty="0" smtClean="0"/>
              <a:t> </a:t>
            </a:r>
            <a:r>
              <a:rPr lang="en-US" sz="2800" dirty="0" err="1" smtClean="0"/>
              <a:t>digunakan</a:t>
            </a:r>
            <a:r>
              <a:rPr lang="en-US" sz="2800" dirty="0" smtClean="0"/>
              <a:t> </a:t>
            </a:r>
            <a:r>
              <a:rPr lang="en-US" sz="2800" dirty="0" err="1" smtClean="0"/>
              <a:t>dalam</a:t>
            </a:r>
            <a:r>
              <a:rPr lang="en-US" sz="2800" dirty="0" smtClean="0"/>
              <a:t> </a:t>
            </a:r>
            <a:r>
              <a:rPr lang="en-US" sz="2800" dirty="0" err="1" smtClean="0"/>
              <a:t>menilai</a:t>
            </a:r>
            <a:r>
              <a:rPr lang="en-US" sz="2800" dirty="0" smtClean="0"/>
              <a:t> </a:t>
            </a:r>
            <a:r>
              <a:rPr lang="en-US" sz="2800" dirty="0" err="1" smtClean="0"/>
              <a:t>barang</a:t>
            </a:r>
            <a:r>
              <a:rPr lang="en-US" sz="2800" dirty="0" smtClean="0"/>
              <a:t> </a:t>
            </a:r>
            <a:r>
              <a:rPr lang="en-US" sz="2800" dirty="0" err="1" smtClean="0"/>
              <a:t>dan</a:t>
            </a:r>
            <a:r>
              <a:rPr lang="en-US" sz="2800" dirty="0" smtClean="0"/>
              <a:t> </a:t>
            </a:r>
            <a:r>
              <a:rPr lang="en-US" sz="2800" dirty="0" err="1" smtClean="0"/>
              <a:t>jasa</a:t>
            </a:r>
            <a:r>
              <a:rPr lang="en-US" sz="2800" dirty="0" smtClean="0"/>
              <a:t> </a:t>
            </a:r>
            <a:r>
              <a:rPr lang="en-US" sz="2800" dirty="0" err="1" smtClean="0"/>
              <a:t>lingkungan</a:t>
            </a:r>
            <a:r>
              <a:rPr lang="en-US" sz="2800" dirty="0" smtClean="0"/>
              <a:t> </a:t>
            </a:r>
            <a:r>
              <a:rPr lang="en-US" sz="2800" dirty="0" err="1" smtClean="0"/>
              <a:t>berdasarkan</a:t>
            </a:r>
            <a:r>
              <a:rPr lang="en-US" sz="2800" dirty="0" smtClean="0"/>
              <a:t> </a:t>
            </a:r>
            <a:r>
              <a:rPr lang="en-US" sz="2800" i="1" dirty="0" smtClean="0"/>
              <a:t>market based approach</a:t>
            </a:r>
            <a:r>
              <a:rPr lang="en-US" sz="2800" dirty="0" smtClean="0"/>
              <a:t>.</a:t>
            </a:r>
          </a:p>
          <a:p>
            <a:pPr algn="just" eaLnBrk="1" hangingPunct="1">
              <a:lnSpc>
                <a:spcPct val="90000"/>
              </a:lnSpc>
            </a:pPr>
            <a:endParaRPr lang="en-US" sz="1000" dirty="0" smtClean="0"/>
          </a:p>
          <a:p>
            <a:pPr algn="just" eaLnBrk="1" hangingPunct="1">
              <a:lnSpc>
                <a:spcPct val="90000"/>
              </a:lnSpc>
            </a:pPr>
            <a:r>
              <a:rPr lang="en-US" sz="2800" dirty="0" err="1" smtClean="0"/>
              <a:t>Pendekatan</a:t>
            </a:r>
            <a:r>
              <a:rPr lang="en-US" sz="2800" dirty="0" smtClean="0"/>
              <a:t> yang </a:t>
            </a:r>
            <a:r>
              <a:rPr lang="en-US" sz="2800" dirty="0" err="1" smtClean="0"/>
              <a:t>dilakukan</a:t>
            </a:r>
            <a:r>
              <a:rPr lang="en-US" sz="2800" dirty="0" smtClean="0"/>
              <a:t> </a:t>
            </a:r>
            <a:r>
              <a:rPr lang="en-US" sz="2800" dirty="0" err="1" smtClean="0"/>
              <a:t>didasarkan</a:t>
            </a:r>
            <a:r>
              <a:rPr lang="en-US" sz="2800" dirty="0" smtClean="0"/>
              <a:t> </a:t>
            </a:r>
            <a:r>
              <a:rPr lang="en-US" sz="2800" dirty="0" err="1" smtClean="0"/>
              <a:t>pada</a:t>
            </a:r>
            <a:r>
              <a:rPr lang="en-US" sz="2800" dirty="0" smtClean="0"/>
              <a:t> </a:t>
            </a:r>
            <a:r>
              <a:rPr lang="en-US" sz="2800" dirty="0" err="1" smtClean="0"/>
              <a:t>adanya</a:t>
            </a:r>
            <a:r>
              <a:rPr lang="en-US" sz="2800" dirty="0" smtClean="0"/>
              <a:t> </a:t>
            </a:r>
            <a:r>
              <a:rPr lang="en-US" sz="2800" dirty="0" err="1" smtClean="0"/>
              <a:t>kerusakan</a:t>
            </a:r>
            <a:r>
              <a:rPr lang="en-US" sz="2800" dirty="0" smtClean="0"/>
              <a:t> </a:t>
            </a:r>
            <a:r>
              <a:rPr lang="en-US" sz="2800" dirty="0" err="1" smtClean="0"/>
              <a:t>pada</a:t>
            </a:r>
            <a:r>
              <a:rPr lang="en-US" sz="2800" dirty="0" smtClean="0"/>
              <a:t> </a:t>
            </a:r>
            <a:r>
              <a:rPr lang="en-US" sz="2800" dirty="0" err="1" smtClean="0"/>
              <a:t>sumberdaya</a:t>
            </a:r>
            <a:r>
              <a:rPr lang="en-US" sz="2800" dirty="0" smtClean="0"/>
              <a:t> </a:t>
            </a:r>
            <a:r>
              <a:rPr lang="en-US" sz="2800" dirty="0" err="1" smtClean="0"/>
              <a:t>alam</a:t>
            </a:r>
            <a:r>
              <a:rPr lang="en-US" sz="2800" dirty="0" smtClean="0"/>
              <a:t> </a:t>
            </a:r>
            <a:r>
              <a:rPr lang="en-US" sz="2800" dirty="0" err="1" smtClean="0"/>
              <a:t>dan</a:t>
            </a:r>
            <a:r>
              <a:rPr lang="en-US" sz="2800" dirty="0" smtClean="0"/>
              <a:t> </a:t>
            </a:r>
            <a:r>
              <a:rPr lang="en-US" sz="2800" dirty="0" err="1" smtClean="0"/>
              <a:t>lingkungan</a:t>
            </a:r>
            <a:endParaRPr lang="en-US" sz="2800" dirty="0" smtClean="0"/>
          </a:p>
          <a:p>
            <a:pPr algn="just" eaLnBrk="1" hangingPunct="1">
              <a:lnSpc>
                <a:spcPct val="90000"/>
              </a:lnSpc>
            </a:pPr>
            <a:endParaRPr lang="en-US" sz="1400" dirty="0" smtClean="0"/>
          </a:p>
          <a:p>
            <a:pPr algn="just" eaLnBrk="1" hangingPunct="1">
              <a:lnSpc>
                <a:spcPct val="90000"/>
              </a:lnSpc>
            </a:pPr>
            <a:r>
              <a:rPr lang="en-US" sz="2800" dirty="0" err="1" smtClean="0"/>
              <a:t>Secara</a:t>
            </a:r>
            <a:r>
              <a:rPr lang="en-US" sz="2800" dirty="0" smtClean="0"/>
              <a:t> </a:t>
            </a:r>
            <a:r>
              <a:rPr lang="en-US" sz="2800" dirty="0" err="1" smtClean="0"/>
              <a:t>umum</a:t>
            </a:r>
            <a:r>
              <a:rPr lang="en-US" sz="2800" dirty="0" smtClean="0"/>
              <a:t> </a:t>
            </a:r>
            <a:r>
              <a:rPr lang="en-US" sz="2800" dirty="0" err="1" smtClean="0"/>
              <a:t>metode</a:t>
            </a:r>
            <a:r>
              <a:rPr lang="en-US" sz="2800" dirty="0" smtClean="0"/>
              <a:t> </a:t>
            </a:r>
            <a:r>
              <a:rPr lang="en-US" sz="2800" dirty="0" err="1" smtClean="0"/>
              <a:t>ini</a:t>
            </a:r>
            <a:r>
              <a:rPr lang="en-US" sz="2800" dirty="0" smtClean="0"/>
              <a:t> </a:t>
            </a:r>
            <a:r>
              <a:rPr lang="en-US" sz="2800" dirty="0" err="1" smtClean="0"/>
              <a:t>dapat</a:t>
            </a:r>
            <a:r>
              <a:rPr lang="en-US" sz="2800" dirty="0" smtClean="0"/>
              <a:t> </a:t>
            </a:r>
            <a:r>
              <a:rPr lang="en-US" sz="2800" dirty="0" err="1" smtClean="0"/>
              <a:t>diterapkan</a:t>
            </a:r>
            <a:r>
              <a:rPr lang="en-US" sz="2800" dirty="0" smtClean="0"/>
              <a:t> </a:t>
            </a:r>
            <a:r>
              <a:rPr lang="en-US" sz="2800" dirty="0" err="1" smtClean="0"/>
              <a:t>pada</a:t>
            </a:r>
            <a:r>
              <a:rPr lang="en-US" sz="2800" dirty="0" smtClean="0"/>
              <a:t> </a:t>
            </a:r>
            <a:r>
              <a:rPr lang="en-US" sz="2800" dirty="0" err="1" smtClean="0"/>
              <a:t>kasus-kasus</a:t>
            </a:r>
            <a:r>
              <a:rPr lang="en-US" sz="2800" dirty="0" smtClean="0"/>
              <a:t> </a:t>
            </a:r>
            <a:r>
              <a:rPr lang="en-US" sz="2800" i="1" dirty="0" err="1" smtClean="0"/>
              <a:t>deforastration</a:t>
            </a:r>
            <a:r>
              <a:rPr lang="en-US" sz="2800" i="1" dirty="0" smtClean="0"/>
              <a:t>, wetland and reef destruction, water pollution in agricultural </a:t>
            </a:r>
            <a:r>
              <a:rPr lang="en-US" sz="2800" dirty="0" err="1" smtClean="0"/>
              <a:t>dll</a:t>
            </a:r>
            <a:r>
              <a:rPr lang="en-US" sz="2800" dirty="0" smtClean="0"/>
              <a:t>.</a:t>
            </a:r>
            <a:endParaRPr lang="en-US" sz="2800"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85720" y="142875"/>
            <a:ext cx="8572560" cy="1143000"/>
          </a:xfrm>
        </p:spPr>
        <p:txBody>
          <a:bodyPr/>
          <a:lstStyle/>
          <a:p>
            <a:pPr eaLnBrk="1" hangingPunct="1"/>
            <a:r>
              <a:rPr lang="en-US" b="1" dirty="0" smtClean="0"/>
              <a:t>PRODUCTIVITY APPROACH (2)</a:t>
            </a:r>
            <a:endParaRPr lang="en-US" dirty="0" smtClean="0"/>
          </a:p>
        </p:txBody>
      </p:sp>
      <p:sp>
        <p:nvSpPr>
          <p:cNvPr id="4099" name="Rectangle 3"/>
          <p:cNvSpPr>
            <a:spLocks noGrp="1" noChangeArrowheads="1"/>
          </p:cNvSpPr>
          <p:nvPr>
            <p:ph type="body" idx="1"/>
          </p:nvPr>
        </p:nvSpPr>
        <p:spPr/>
        <p:txBody>
          <a:bodyPr/>
          <a:lstStyle/>
          <a:p>
            <a:pPr algn="just" eaLnBrk="1" hangingPunct="1">
              <a:lnSpc>
                <a:spcPct val="80000"/>
              </a:lnSpc>
            </a:pPr>
            <a:r>
              <a:rPr lang="en-US" sz="2800" i="1" dirty="0" smtClean="0"/>
              <a:t>Productivity approach </a:t>
            </a:r>
            <a:r>
              <a:rPr lang="en-US" sz="2800" dirty="0" err="1" smtClean="0"/>
              <a:t>biasanya</a:t>
            </a:r>
            <a:r>
              <a:rPr lang="en-US" sz="2800" dirty="0" smtClean="0"/>
              <a:t> </a:t>
            </a:r>
            <a:r>
              <a:rPr lang="en-US" sz="2800" dirty="0" err="1" smtClean="0"/>
              <a:t>digunakan</a:t>
            </a:r>
            <a:r>
              <a:rPr lang="en-US" sz="2800" dirty="0" smtClean="0"/>
              <a:t> </a:t>
            </a:r>
            <a:r>
              <a:rPr lang="en-US" sz="2800" dirty="0" err="1" smtClean="0"/>
              <a:t>untuk</a:t>
            </a:r>
            <a:r>
              <a:rPr lang="en-US" sz="2800" dirty="0" smtClean="0"/>
              <a:t> </a:t>
            </a:r>
            <a:r>
              <a:rPr lang="en-US" sz="2800" dirty="0" err="1" smtClean="0"/>
              <a:t>mengestimasi</a:t>
            </a:r>
            <a:r>
              <a:rPr lang="en-US" sz="2800" dirty="0" smtClean="0"/>
              <a:t> </a:t>
            </a:r>
            <a:r>
              <a:rPr lang="en-US" sz="2800" dirty="0" err="1" smtClean="0"/>
              <a:t>nilai</a:t>
            </a:r>
            <a:r>
              <a:rPr lang="en-US" sz="2800" dirty="0" smtClean="0"/>
              <a:t> </a:t>
            </a:r>
            <a:r>
              <a:rPr lang="en-US" sz="2800" dirty="0" err="1" smtClean="0"/>
              <a:t>ekonomi</a:t>
            </a:r>
            <a:r>
              <a:rPr lang="en-US" sz="2800" dirty="0" smtClean="0"/>
              <a:t> </a:t>
            </a:r>
            <a:r>
              <a:rPr lang="en-US" sz="2800" dirty="0" err="1" smtClean="0"/>
              <a:t>barang</a:t>
            </a:r>
            <a:r>
              <a:rPr lang="en-US" sz="2800" dirty="0" smtClean="0"/>
              <a:t> </a:t>
            </a:r>
            <a:r>
              <a:rPr lang="en-US" sz="2800" dirty="0" err="1" smtClean="0"/>
              <a:t>dan</a:t>
            </a:r>
            <a:r>
              <a:rPr lang="en-US" sz="2800" dirty="0" smtClean="0"/>
              <a:t> </a:t>
            </a:r>
            <a:r>
              <a:rPr lang="en-US" sz="2800" dirty="0" err="1" smtClean="0"/>
              <a:t>jasa</a:t>
            </a:r>
            <a:r>
              <a:rPr lang="en-US" sz="2800" dirty="0" smtClean="0"/>
              <a:t> </a:t>
            </a:r>
            <a:r>
              <a:rPr lang="en-US" sz="2800" dirty="0" err="1" smtClean="0"/>
              <a:t>ekosistem</a:t>
            </a:r>
            <a:r>
              <a:rPr lang="en-US" sz="2800" dirty="0" smtClean="0"/>
              <a:t> yang </a:t>
            </a:r>
            <a:r>
              <a:rPr lang="en-US" sz="2800" dirty="0" err="1" smtClean="0"/>
              <a:t>berkontribusi</a:t>
            </a:r>
            <a:r>
              <a:rPr lang="en-US" sz="2800" dirty="0" smtClean="0"/>
              <a:t> </a:t>
            </a:r>
            <a:r>
              <a:rPr lang="en-US" sz="2800" dirty="0" err="1" smtClean="0"/>
              <a:t>terhadap</a:t>
            </a:r>
            <a:r>
              <a:rPr lang="en-US" sz="2800" dirty="0" smtClean="0"/>
              <a:t> </a:t>
            </a:r>
            <a:r>
              <a:rPr lang="en-US" sz="2800" dirty="0" err="1" smtClean="0"/>
              <a:t>produksi</a:t>
            </a:r>
            <a:r>
              <a:rPr lang="en-US" sz="2800" dirty="0" smtClean="0"/>
              <a:t> </a:t>
            </a:r>
            <a:r>
              <a:rPr lang="en-US" sz="2800" dirty="0" err="1" smtClean="0"/>
              <a:t>barang</a:t>
            </a:r>
            <a:r>
              <a:rPr lang="en-US" sz="2800" dirty="0" smtClean="0"/>
              <a:t> yang </a:t>
            </a:r>
            <a:r>
              <a:rPr lang="en-US" sz="2800" dirty="0" err="1" smtClean="0"/>
              <a:t>bisa</a:t>
            </a:r>
            <a:r>
              <a:rPr lang="en-US" sz="2800" dirty="0" smtClean="0"/>
              <a:t> </a:t>
            </a:r>
            <a:r>
              <a:rPr lang="en-US" sz="2800" dirty="0" err="1" smtClean="0"/>
              <a:t>diperdagangkan</a:t>
            </a:r>
            <a:r>
              <a:rPr lang="en-US" sz="2800" dirty="0" smtClean="0"/>
              <a:t> </a:t>
            </a:r>
            <a:r>
              <a:rPr lang="en-US" sz="2800" dirty="0" err="1" smtClean="0"/>
              <a:t>secara</a:t>
            </a:r>
            <a:r>
              <a:rPr lang="en-US" sz="2800" dirty="0" smtClean="0"/>
              <a:t> </a:t>
            </a:r>
            <a:r>
              <a:rPr lang="en-US" sz="2800" dirty="0" err="1" smtClean="0"/>
              <a:t>komersial</a:t>
            </a:r>
            <a:r>
              <a:rPr lang="en-US" sz="2800" dirty="0" smtClean="0"/>
              <a:t>.</a:t>
            </a:r>
          </a:p>
          <a:p>
            <a:pPr algn="just" eaLnBrk="1" hangingPunct="1">
              <a:lnSpc>
                <a:spcPct val="80000"/>
              </a:lnSpc>
              <a:buFontTx/>
              <a:buNone/>
            </a:pPr>
            <a:endParaRPr lang="en-US" sz="2800" dirty="0" smtClean="0"/>
          </a:p>
          <a:p>
            <a:pPr algn="just" eaLnBrk="1" hangingPunct="1">
              <a:lnSpc>
                <a:spcPct val="80000"/>
              </a:lnSpc>
            </a:pPr>
            <a:r>
              <a:rPr lang="en-US" sz="2800" dirty="0" err="1" smtClean="0"/>
              <a:t>Metode</a:t>
            </a:r>
            <a:r>
              <a:rPr lang="en-US" sz="2800" dirty="0" smtClean="0"/>
              <a:t> </a:t>
            </a:r>
            <a:r>
              <a:rPr lang="en-US" sz="2800" i="1" dirty="0" smtClean="0"/>
              <a:t>productivity approach </a:t>
            </a:r>
            <a:r>
              <a:rPr lang="en-US" sz="2800" dirty="0" smtClean="0"/>
              <a:t>(PA) </a:t>
            </a:r>
            <a:r>
              <a:rPr lang="en-US" sz="2800" dirty="0" err="1" smtClean="0"/>
              <a:t>bisa</a:t>
            </a:r>
            <a:r>
              <a:rPr lang="en-US" sz="2800" dirty="0" smtClean="0"/>
              <a:t> </a:t>
            </a:r>
            <a:r>
              <a:rPr lang="en-US" sz="2800" dirty="0" err="1" smtClean="0"/>
              <a:t>diaplikasikan</a:t>
            </a:r>
            <a:r>
              <a:rPr lang="en-US" sz="2800" dirty="0" smtClean="0"/>
              <a:t> </a:t>
            </a:r>
            <a:r>
              <a:rPr lang="en-US" sz="2800" dirty="0" err="1" smtClean="0"/>
              <a:t>ketika</a:t>
            </a:r>
            <a:r>
              <a:rPr lang="en-US" sz="2800" dirty="0" smtClean="0"/>
              <a:t> </a:t>
            </a:r>
            <a:r>
              <a:rPr lang="en-US" sz="2800" dirty="0" err="1" smtClean="0"/>
              <a:t>barang</a:t>
            </a:r>
            <a:r>
              <a:rPr lang="en-US" sz="2800" dirty="0" smtClean="0"/>
              <a:t> </a:t>
            </a:r>
            <a:r>
              <a:rPr lang="en-US" sz="2800" dirty="0" err="1" smtClean="0"/>
              <a:t>dan</a:t>
            </a:r>
            <a:r>
              <a:rPr lang="en-US" sz="2800" dirty="0" smtClean="0"/>
              <a:t> </a:t>
            </a:r>
            <a:r>
              <a:rPr lang="en-US" sz="2800" dirty="0" err="1" smtClean="0"/>
              <a:t>jasa</a:t>
            </a:r>
            <a:r>
              <a:rPr lang="en-US" sz="2800" dirty="0" smtClean="0"/>
              <a:t> </a:t>
            </a:r>
            <a:r>
              <a:rPr lang="en-US" sz="2800" dirty="0" err="1" smtClean="0"/>
              <a:t>lingkungan</a:t>
            </a:r>
            <a:r>
              <a:rPr lang="en-US" sz="2800" dirty="0" smtClean="0"/>
              <a:t> </a:t>
            </a:r>
            <a:r>
              <a:rPr lang="en-US" sz="2800" dirty="0" err="1" smtClean="0"/>
              <a:t>atau</a:t>
            </a:r>
            <a:r>
              <a:rPr lang="en-US" sz="2800" dirty="0" smtClean="0"/>
              <a:t> </a:t>
            </a:r>
            <a:r>
              <a:rPr lang="en-US" sz="2800" dirty="0" err="1" smtClean="0"/>
              <a:t>ekosistem</a:t>
            </a:r>
            <a:r>
              <a:rPr lang="en-US" sz="2800" dirty="0" smtClean="0"/>
              <a:t> </a:t>
            </a:r>
            <a:r>
              <a:rPr lang="en-US" sz="2800" dirty="0" err="1" smtClean="0"/>
              <a:t>beserta</a:t>
            </a:r>
            <a:r>
              <a:rPr lang="en-US" sz="2800" dirty="0" smtClean="0"/>
              <a:t> input2 </a:t>
            </a:r>
            <a:r>
              <a:rPr lang="en-US" sz="2800" dirty="0" err="1" smtClean="0"/>
              <a:t>lainnya</a:t>
            </a:r>
            <a:r>
              <a:rPr lang="en-US" sz="2800" dirty="0" smtClean="0"/>
              <a:t> </a:t>
            </a:r>
            <a:r>
              <a:rPr lang="en-US" sz="2800" dirty="0" err="1" smtClean="0"/>
              <a:t>digunakan</a:t>
            </a:r>
            <a:r>
              <a:rPr lang="en-US" sz="2800" dirty="0" smtClean="0"/>
              <a:t> </a:t>
            </a:r>
            <a:r>
              <a:rPr lang="en-US" sz="2800" dirty="0" err="1" smtClean="0"/>
              <a:t>sebagai</a:t>
            </a:r>
            <a:r>
              <a:rPr lang="en-US" sz="2800" dirty="0" smtClean="0"/>
              <a:t> </a:t>
            </a:r>
            <a:r>
              <a:rPr lang="en-US" sz="2800" dirty="0" err="1" smtClean="0"/>
              <a:t>aspek</a:t>
            </a:r>
            <a:r>
              <a:rPr lang="en-US" sz="2800" dirty="0" smtClean="0"/>
              <a:t> </a:t>
            </a:r>
            <a:r>
              <a:rPr lang="en-US" sz="2800" dirty="0" err="1" smtClean="0"/>
              <a:t>dalam</a:t>
            </a:r>
            <a:r>
              <a:rPr lang="en-US" sz="2800" dirty="0" smtClean="0"/>
              <a:t> </a:t>
            </a:r>
            <a:r>
              <a:rPr lang="en-US" sz="2800" dirty="0" err="1" smtClean="0"/>
              <a:t>produksi</a:t>
            </a:r>
            <a:r>
              <a:rPr lang="en-US" sz="2800" dirty="0" smtClean="0"/>
              <a:t> barang2 </a:t>
            </a:r>
            <a:r>
              <a:rPr lang="en-US" sz="2800" dirty="0" err="1" smtClean="0"/>
              <a:t>komersial</a:t>
            </a:r>
            <a:r>
              <a:rPr lang="en-US" sz="28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85720" y="142875"/>
            <a:ext cx="8643998" cy="1143000"/>
          </a:xfrm>
        </p:spPr>
        <p:txBody>
          <a:bodyPr/>
          <a:lstStyle/>
          <a:p>
            <a:r>
              <a:rPr lang="en-US" b="1" dirty="0" smtClean="0"/>
              <a:t>PRODUCTIVITY APPROACH (3)</a:t>
            </a:r>
            <a:endParaRPr lang="de-DE" dirty="0" smtClean="0"/>
          </a:p>
        </p:txBody>
      </p:sp>
      <p:sp>
        <p:nvSpPr>
          <p:cNvPr id="3" name="Content Placeholder 2"/>
          <p:cNvSpPr>
            <a:spLocks noGrp="1"/>
          </p:cNvSpPr>
          <p:nvPr>
            <p:ph idx="1"/>
          </p:nvPr>
        </p:nvSpPr>
        <p:spPr>
          <a:xfrm>
            <a:off x="457200" y="2000250"/>
            <a:ext cx="8229600" cy="4125913"/>
          </a:xfrm>
        </p:spPr>
        <p:txBody>
          <a:bodyPr/>
          <a:lstStyle/>
          <a:p>
            <a:pPr>
              <a:defRPr/>
            </a:pPr>
            <a:r>
              <a:rPr lang="en-US" sz="2800" dirty="0" err="1" smtClean="0"/>
              <a:t>Metode</a:t>
            </a:r>
            <a:r>
              <a:rPr lang="en-US" sz="2800" dirty="0" smtClean="0"/>
              <a:t> PA </a:t>
            </a:r>
            <a:r>
              <a:rPr lang="en-US" sz="2800" dirty="0" err="1" smtClean="0"/>
              <a:t>berbeda</a:t>
            </a:r>
            <a:r>
              <a:rPr lang="en-US" sz="2800" dirty="0" smtClean="0"/>
              <a:t> </a:t>
            </a:r>
            <a:r>
              <a:rPr lang="en-US" sz="2800" dirty="0" err="1" smtClean="0"/>
              <a:t>dengan</a:t>
            </a:r>
            <a:r>
              <a:rPr lang="en-US" sz="2800" dirty="0" smtClean="0"/>
              <a:t> </a:t>
            </a:r>
            <a:r>
              <a:rPr lang="en-US" sz="2800" dirty="0" err="1" smtClean="0"/>
              <a:t>metode</a:t>
            </a:r>
            <a:r>
              <a:rPr lang="en-US" sz="2800" dirty="0" smtClean="0"/>
              <a:t> </a:t>
            </a:r>
            <a:r>
              <a:rPr lang="en-US" sz="2800" i="1" dirty="0" smtClean="0"/>
              <a:t>net factor income</a:t>
            </a:r>
            <a:r>
              <a:rPr lang="en-US" sz="2800" dirty="0" smtClean="0"/>
              <a:t>, </a:t>
            </a:r>
            <a:r>
              <a:rPr lang="en-US" sz="2800" dirty="0" err="1" smtClean="0"/>
              <a:t>dimana</a:t>
            </a:r>
            <a:r>
              <a:rPr lang="en-US" sz="2800" dirty="0" smtClean="0"/>
              <a:t> PA </a:t>
            </a:r>
            <a:r>
              <a:rPr lang="en-US" sz="2800" dirty="0" err="1" smtClean="0"/>
              <a:t>mengestimasi</a:t>
            </a:r>
            <a:r>
              <a:rPr lang="en-US" sz="2800" dirty="0" smtClean="0"/>
              <a:t> </a:t>
            </a:r>
            <a:r>
              <a:rPr lang="en-US" sz="2800" dirty="0" err="1" smtClean="0"/>
              <a:t>hubungan</a:t>
            </a:r>
            <a:r>
              <a:rPr lang="en-US" sz="2800" dirty="0" smtClean="0"/>
              <a:t> </a:t>
            </a:r>
            <a:r>
              <a:rPr lang="en-US" sz="2800" dirty="0" err="1" smtClean="0"/>
              <a:t>fungsional</a:t>
            </a:r>
            <a:r>
              <a:rPr lang="en-US" sz="2800" dirty="0" smtClean="0"/>
              <a:t> </a:t>
            </a:r>
            <a:r>
              <a:rPr lang="en-US" sz="2800" dirty="0" err="1" smtClean="0"/>
              <a:t>antara</a:t>
            </a:r>
            <a:r>
              <a:rPr lang="en-US" sz="2800" dirty="0" smtClean="0"/>
              <a:t> input </a:t>
            </a:r>
            <a:r>
              <a:rPr lang="en-US" sz="2800" dirty="0" err="1" smtClean="0"/>
              <a:t>dan</a:t>
            </a:r>
            <a:r>
              <a:rPr lang="en-US" sz="2800" dirty="0" smtClean="0"/>
              <a:t> output.</a:t>
            </a:r>
          </a:p>
          <a:p>
            <a:pPr>
              <a:defRPr/>
            </a:pPr>
            <a:endParaRPr lang="en-US" sz="1400" dirty="0" smtClean="0"/>
          </a:p>
          <a:p>
            <a:pPr>
              <a:defRPr/>
            </a:pPr>
            <a:r>
              <a:rPr lang="en-US" sz="2800" dirty="0" err="1" smtClean="0"/>
              <a:t>Metode</a:t>
            </a:r>
            <a:r>
              <a:rPr lang="en-US" sz="2800" dirty="0" smtClean="0"/>
              <a:t> PA </a:t>
            </a:r>
            <a:r>
              <a:rPr lang="en-US" sz="2800" dirty="0" err="1" smtClean="0"/>
              <a:t>menunjukan</a:t>
            </a:r>
            <a:r>
              <a:rPr lang="en-US" sz="2800" dirty="0" smtClean="0"/>
              <a:t> </a:t>
            </a:r>
            <a:r>
              <a:rPr lang="en-US" sz="2800" dirty="0" err="1" smtClean="0"/>
              <a:t>bagaimana</a:t>
            </a:r>
            <a:r>
              <a:rPr lang="en-US" sz="2800" dirty="0" smtClean="0"/>
              <a:t> output </a:t>
            </a:r>
            <a:r>
              <a:rPr lang="en-US" sz="2800" dirty="0" err="1" smtClean="0"/>
              <a:t>berubah</a:t>
            </a:r>
            <a:r>
              <a:rPr lang="en-US" sz="2800" dirty="0" smtClean="0"/>
              <a:t> </a:t>
            </a:r>
            <a:r>
              <a:rPr lang="en-US" sz="2800" dirty="0" err="1" smtClean="0"/>
              <a:t>akibat</a:t>
            </a:r>
            <a:r>
              <a:rPr lang="en-US" sz="2800" dirty="0" smtClean="0"/>
              <a:t> </a:t>
            </a:r>
            <a:r>
              <a:rPr lang="en-US" sz="2800" dirty="0" err="1" smtClean="0"/>
              <a:t>adanya</a:t>
            </a:r>
            <a:r>
              <a:rPr lang="en-US" sz="2800" dirty="0" smtClean="0"/>
              <a:t> </a:t>
            </a:r>
            <a:r>
              <a:rPr lang="en-US" sz="2800" dirty="0" err="1" smtClean="0"/>
              <a:t>perubahan</a:t>
            </a:r>
            <a:r>
              <a:rPr lang="en-US" sz="2800" dirty="0" smtClean="0"/>
              <a:t> input.</a:t>
            </a:r>
          </a:p>
          <a:p>
            <a:pPr>
              <a:defRPr/>
            </a:pPr>
            <a:endParaRPr lang="en-US" sz="1050" dirty="0" smtClean="0"/>
          </a:p>
          <a:p>
            <a:pPr>
              <a:defRPr/>
            </a:pPr>
            <a:r>
              <a:rPr lang="en-US" sz="2800" dirty="0" err="1" smtClean="0"/>
              <a:t>Sebaliknya</a:t>
            </a:r>
            <a:r>
              <a:rPr lang="en-US" sz="2800" dirty="0" smtClean="0"/>
              <a:t>, </a:t>
            </a:r>
            <a:r>
              <a:rPr lang="en-US" sz="2800" dirty="0" err="1" smtClean="0"/>
              <a:t>dalam</a:t>
            </a:r>
            <a:r>
              <a:rPr lang="en-US" sz="2800" dirty="0" smtClean="0"/>
              <a:t> </a:t>
            </a:r>
            <a:r>
              <a:rPr lang="en-US" sz="2800" dirty="0" err="1" smtClean="0"/>
              <a:t>metode</a:t>
            </a:r>
            <a:r>
              <a:rPr lang="en-US" sz="2800" dirty="0" smtClean="0"/>
              <a:t> </a:t>
            </a:r>
            <a:r>
              <a:rPr lang="en-US" sz="2800" i="1" dirty="0" smtClean="0"/>
              <a:t>net factor income</a:t>
            </a:r>
            <a:r>
              <a:rPr lang="en-US" sz="2800" dirty="0" smtClean="0"/>
              <a:t>, </a:t>
            </a:r>
            <a:r>
              <a:rPr lang="en-US" sz="2800" dirty="0" err="1" smtClean="0"/>
              <a:t>menggunakan</a:t>
            </a:r>
            <a:r>
              <a:rPr lang="en-US" sz="2800" dirty="0" smtClean="0"/>
              <a:t> </a:t>
            </a:r>
            <a:r>
              <a:rPr lang="en-US" sz="2800" dirty="0" err="1" smtClean="0"/>
              <a:t>kuantitas</a:t>
            </a:r>
            <a:r>
              <a:rPr lang="en-US" sz="2800" dirty="0" smtClean="0"/>
              <a:t> input </a:t>
            </a:r>
            <a:r>
              <a:rPr lang="en-US" sz="2800" dirty="0" err="1" smtClean="0"/>
              <a:t>dan</a:t>
            </a:r>
            <a:r>
              <a:rPr lang="en-US" sz="2800" dirty="0" smtClean="0"/>
              <a:t> output yang </a:t>
            </a:r>
            <a:r>
              <a:rPr lang="en-US" sz="2800" dirty="0" err="1" smtClean="0"/>
              <a:t>diberikan</a:t>
            </a:r>
            <a:r>
              <a:rPr lang="en-US" sz="2800" dirty="0" smtClean="0"/>
              <a:t>. </a:t>
            </a:r>
            <a:endParaRPr lang="de-DE" sz="2800" dirty="0" smtClean="0"/>
          </a:p>
          <a:p>
            <a:pPr>
              <a:defRPr/>
            </a:pP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smtClean="0"/>
              <a:t>APLIKASI PA</a:t>
            </a:r>
          </a:p>
        </p:txBody>
      </p:sp>
      <p:sp>
        <p:nvSpPr>
          <p:cNvPr id="6147" name="Rectangle 3"/>
          <p:cNvSpPr>
            <a:spLocks noGrp="1" noChangeArrowheads="1"/>
          </p:cNvSpPr>
          <p:nvPr>
            <p:ph type="body" idx="1"/>
          </p:nvPr>
        </p:nvSpPr>
        <p:spPr>
          <a:xfrm>
            <a:off x="457200" y="1600200"/>
            <a:ext cx="8472488" cy="4525963"/>
          </a:xfrm>
        </p:spPr>
        <p:txBody>
          <a:bodyPr/>
          <a:lstStyle/>
          <a:p>
            <a:pPr algn="just" eaLnBrk="1" hangingPunct="1">
              <a:lnSpc>
                <a:spcPct val="90000"/>
              </a:lnSpc>
            </a:pPr>
            <a:r>
              <a:rPr lang="de-DE" sz="2400" dirty="0" smtClean="0"/>
              <a:t>Pendekatan perubahan produktifitas (PA) ini telah banyak digunakan, terutama untuk mengevaluasi dampak perubahan kualitas lingkungan (misalnya hujan asam atau polusi air) pada pertanian (Adams et al. 1986) dan perikanan (Kahn, 1991). Selain itu juga bisa digunakan untuk penilaian manfaat perlindungan yang diberikan oleh rawa-rawa pantai terhadap kerusakan yang ditimbulkan badai (Farber, 1987). </a:t>
            </a:r>
          </a:p>
          <a:p>
            <a:pPr algn="just" eaLnBrk="1" hangingPunct="1">
              <a:lnSpc>
                <a:spcPct val="90000"/>
              </a:lnSpc>
            </a:pPr>
            <a:endParaRPr lang="en-US" sz="1000" dirty="0" smtClean="0"/>
          </a:p>
          <a:p>
            <a:pPr algn="just" eaLnBrk="1" hangingPunct="1">
              <a:lnSpc>
                <a:spcPct val="90000"/>
              </a:lnSpc>
            </a:pPr>
            <a:r>
              <a:rPr lang="en-US" sz="2400" dirty="0" err="1" smtClean="0"/>
              <a:t>Manfaat</a:t>
            </a:r>
            <a:r>
              <a:rPr lang="en-US" sz="2400" dirty="0" smtClean="0"/>
              <a:t> </a:t>
            </a:r>
            <a:r>
              <a:rPr lang="en-US" sz="2400" i="1" dirty="0" smtClean="0"/>
              <a:t>water supply</a:t>
            </a:r>
            <a:r>
              <a:rPr lang="en-US" sz="2400" dirty="0" smtClean="0"/>
              <a:t> </a:t>
            </a:r>
            <a:r>
              <a:rPr lang="en-US" sz="2400" dirty="0" err="1" smtClean="0"/>
              <a:t>untuk</a:t>
            </a:r>
            <a:r>
              <a:rPr lang="en-US" sz="2400" dirty="0" smtClean="0"/>
              <a:t> </a:t>
            </a:r>
            <a:r>
              <a:rPr lang="en-US" sz="2400" dirty="0" err="1" smtClean="0"/>
              <a:t>kegunaan</a:t>
            </a:r>
            <a:r>
              <a:rPr lang="en-US" sz="2400" dirty="0" smtClean="0"/>
              <a:t> </a:t>
            </a:r>
            <a:r>
              <a:rPr lang="en-US" sz="2400" dirty="0" err="1" smtClean="0"/>
              <a:t>irigasi</a:t>
            </a:r>
            <a:r>
              <a:rPr lang="en-US" sz="2400" dirty="0" smtClean="0"/>
              <a:t> </a:t>
            </a:r>
            <a:r>
              <a:rPr lang="en-US" sz="2400" dirty="0" err="1" smtClean="0"/>
              <a:t>bisa</a:t>
            </a:r>
            <a:r>
              <a:rPr lang="en-US" sz="2400" dirty="0" smtClean="0"/>
              <a:t> </a:t>
            </a:r>
            <a:r>
              <a:rPr lang="en-US" sz="2400" dirty="0" err="1" smtClean="0"/>
              <a:t>dinilai</a:t>
            </a:r>
            <a:r>
              <a:rPr lang="en-US" sz="2400" dirty="0" smtClean="0"/>
              <a:t> </a:t>
            </a:r>
            <a:r>
              <a:rPr lang="en-US" sz="2400" dirty="0" err="1" smtClean="0"/>
              <a:t>berdasarkan</a:t>
            </a:r>
            <a:r>
              <a:rPr lang="en-US" sz="2400" dirty="0" smtClean="0"/>
              <a:t> </a:t>
            </a:r>
            <a:r>
              <a:rPr lang="en-US" sz="2400" dirty="0" err="1" smtClean="0"/>
              <a:t>peningkatan</a:t>
            </a:r>
            <a:r>
              <a:rPr lang="en-US" sz="2400" dirty="0" smtClean="0"/>
              <a:t> </a:t>
            </a:r>
            <a:r>
              <a:rPr lang="en-US" sz="2400" dirty="0" err="1" smtClean="0"/>
              <a:t>produksi</a:t>
            </a:r>
            <a:r>
              <a:rPr lang="en-US" sz="2400" dirty="0" smtClean="0"/>
              <a:t> </a:t>
            </a:r>
            <a:r>
              <a:rPr lang="en-US" sz="2400" dirty="0" err="1" smtClean="0"/>
              <a:t>pertanian</a:t>
            </a:r>
            <a:r>
              <a:rPr lang="en-US" sz="2400" dirty="0" smtClean="0"/>
              <a:t> </a:t>
            </a:r>
            <a:r>
              <a:rPr lang="en-US" sz="2400" dirty="0" err="1" smtClean="0"/>
              <a:t>akibat</a:t>
            </a:r>
            <a:r>
              <a:rPr lang="en-US" sz="2400" dirty="0" smtClean="0"/>
              <a:t> air </a:t>
            </a:r>
            <a:r>
              <a:rPr lang="en-US" sz="2400" dirty="0" err="1" smtClean="0"/>
              <a:t>irigasi</a:t>
            </a:r>
            <a:r>
              <a:rPr lang="en-US" sz="2400" dirty="0" smtClean="0"/>
              <a:t> </a:t>
            </a:r>
            <a:r>
              <a:rPr lang="en-US" sz="2400" dirty="0" err="1" smtClean="0"/>
              <a:t>tersebut</a:t>
            </a:r>
            <a:r>
              <a:rPr lang="en-US" sz="2400" dirty="0" smtClean="0"/>
              <a:t>.</a:t>
            </a:r>
          </a:p>
          <a:p>
            <a:pPr algn="just" eaLnBrk="1" hangingPunct="1">
              <a:lnSpc>
                <a:spcPct val="90000"/>
              </a:lnSpc>
            </a:pPr>
            <a:endParaRPr lang="en-US"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28625" y="0"/>
            <a:ext cx="8229600" cy="1143000"/>
          </a:xfrm>
        </p:spPr>
        <p:txBody>
          <a:bodyPr/>
          <a:lstStyle/>
          <a:p>
            <a:pPr eaLnBrk="1" hangingPunct="1"/>
            <a:r>
              <a:rPr lang="en-US" b="1" dirty="0" smtClean="0"/>
              <a:t>APLIKASI PA (2)</a:t>
            </a:r>
          </a:p>
        </p:txBody>
      </p:sp>
      <p:sp>
        <p:nvSpPr>
          <p:cNvPr id="7171" name="Rectangle 3"/>
          <p:cNvSpPr>
            <a:spLocks noGrp="1" noChangeArrowheads="1"/>
          </p:cNvSpPr>
          <p:nvPr>
            <p:ph type="body" idx="1"/>
          </p:nvPr>
        </p:nvSpPr>
        <p:spPr>
          <a:xfrm>
            <a:off x="428625" y="1428750"/>
            <a:ext cx="8229600" cy="5072063"/>
          </a:xfrm>
        </p:spPr>
        <p:txBody>
          <a:bodyPr/>
          <a:lstStyle/>
          <a:p>
            <a:pPr algn="just" eaLnBrk="1" hangingPunct="1"/>
            <a:endParaRPr lang="en-US" dirty="0" smtClean="0"/>
          </a:p>
          <a:p>
            <a:pPr algn="just" eaLnBrk="1" hangingPunct="1"/>
            <a:endParaRPr lang="en-US" dirty="0" smtClean="0"/>
          </a:p>
          <a:p>
            <a:pPr algn="just" eaLnBrk="1" hangingPunct="1"/>
            <a:endParaRPr lang="en-US" dirty="0" smtClean="0"/>
          </a:p>
          <a:p>
            <a:pPr algn="just" eaLnBrk="1" hangingPunct="1"/>
            <a:endParaRPr lang="en-US" dirty="0" smtClean="0"/>
          </a:p>
          <a:p>
            <a:pPr algn="just" eaLnBrk="1" hangingPunct="1"/>
            <a:endParaRPr lang="en-US" dirty="0" smtClean="0"/>
          </a:p>
          <a:p>
            <a:pPr algn="just" eaLnBrk="1" hangingPunct="1"/>
            <a:endParaRPr lang="en-US" dirty="0" smtClean="0"/>
          </a:p>
          <a:p>
            <a:pPr algn="just" eaLnBrk="1" hangingPunct="1"/>
            <a:r>
              <a:rPr lang="en-US" sz="2400" dirty="0" err="1" smtClean="0"/>
              <a:t>Dengan</a:t>
            </a:r>
            <a:r>
              <a:rPr lang="en-US" sz="2400" dirty="0" smtClean="0"/>
              <a:t> </a:t>
            </a:r>
            <a:r>
              <a:rPr lang="en-US" sz="2400" dirty="0" err="1" smtClean="0"/>
              <a:t>menggunakan</a:t>
            </a:r>
            <a:r>
              <a:rPr lang="en-US" sz="2400" dirty="0" smtClean="0"/>
              <a:t> </a:t>
            </a:r>
            <a:r>
              <a:rPr lang="en-US" sz="2400" dirty="0" err="1" smtClean="0"/>
              <a:t>pendekatan</a:t>
            </a:r>
            <a:r>
              <a:rPr lang="en-US" sz="2400" dirty="0" smtClean="0"/>
              <a:t> </a:t>
            </a:r>
            <a:r>
              <a:rPr lang="en-US" sz="2400" dirty="0" err="1" smtClean="0"/>
              <a:t>produktifitas</a:t>
            </a:r>
            <a:r>
              <a:rPr lang="en-US" sz="2400" dirty="0" smtClean="0"/>
              <a:t>), </a:t>
            </a:r>
            <a:r>
              <a:rPr lang="en-US" sz="2400" dirty="0" err="1" smtClean="0"/>
              <a:t>nilai</a:t>
            </a:r>
            <a:r>
              <a:rPr lang="en-US" sz="2400" dirty="0" smtClean="0"/>
              <a:t> </a:t>
            </a:r>
            <a:r>
              <a:rPr lang="en-US" sz="2400" dirty="0" err="1" smtClean="0"/>
              <a:t>sumberdaya</a:t>
            </a:r>
            <a:r>
              <a:rPr lang="en-US" sz="2400" dirty="0" smtClean="0"/>
              <a:t> </a:t>
            </a:r>
            <a:r>
              <a:rPr lang="en-US" sz="2400" dirty="0" err="1" smtClean="0"/>
              <a:t>perikanan</a:t>
            </a:r>
            <a:r>
              <a:rPr lang="en-US" sz="2400" dirty="0" smtClean="0"/>
              <a:t> mangrove </a:t>
            </a:r>
            <a:r>
              <a:rPr lang="en-US" sz="2400" dirty="0" err="1" smtClean="0"/>
              <a:t>bisa</a:t>
            </a:r>
            <a:r>
              <a:rPr lang="en-US" sz="2400" dirty="0" smtClean="0"/>
              <a:t> </a:t>
            </a:r>
            <a:r>
              <a:rPr lang="en-US" sz="2400" dirty="0" err="1" smtClean="0"/>
              <a:t>dihitung</a:t>
            </a:r>
            <a:r>
              <a:rPr lang="en-US" sz="2400" dirty="0" smtClean="0"/>
              <a:t> </a:t>
            </a:r>
            <a:r>
              <a:rPr lang="en-US" sz="2400" dirty="0" err="1" smtClean="0"/>
              <a:t>dengan</a:t>
            </a:r>
            <a:r>
              <a:rPr lang="en-US" sz="2400" dirty="0" smtClean="0"/>
              <a:t> </a:t>
            </a:r>
            <a:r>
              <a:rPr lang="en-US" sz="2400" dirty="0" err="1" smtClean="0"/>
              <a:t>cara</a:t>
            </a:r>
            <a:r>
              <a:rPr lang="en-US" sz="2400" dirty="0" smtClean="0"/>
              <a:t> </a:t>
            </a:r>
            <a:r>
              <a:rPr lang="en-US" sz="2400" dirty="0" err="1" smtClean="0"/>
              <a:t>mengestimasi</a:t>
            </a:r>
            <a:r>
              <a:rPr lang="en-US" sz="2400" dirty="0" smtClean="0"/>
              <a:t> </a:t>
            </a:r>
            <a:r>
              <a:rPr lang="en-US" sz="2400" dirty="0" err="1" smtClean="0"/>
              <a:t>nilai</a:t>
            </a:r>
            <a:r>
              <a:rPr lang="en-US" sz="2400" dirty="0" smtClean="0"/>
              <a:t> </a:t>
            </a:r>
            <a:r>
              <a:rPr lang="en-US" sz="2400" dirty="0" err="1" smtClean="0"/>
              <a:t>tangkapan</a:t>
            </a:r>
            <a:r>
              <a:rPr lang="en-US" sz="2400" dirty="0" smtClean="0"/>
              <a:t> yang </a:t>
            </a:r>
            <a:r>
              <a:rPr lang="en-US" sz="2400" dirty="0" err="1" smtClean="0"/>
              <a:t>hilang</a:t>
            </a:r>
            <a:r>
              <a:rPr lang="en-US" sz="2400" dirty="0" smtClean="0"/>
              <a:t> </a:t>
            </a:r>
            <a:r>
              <a:rPr lang="en-US" sz="2400" dirty="0" err="1" smtClean="0"/>
              <a:t>karena</a:t>
            </a:r>
            <a:r>
              <a:rPr lang="en-US" sz="2400" dirty="0" smtClean="0"/>
              <a:t> </a:t>
            </a:r>
            <a:r>
              <a:rPr lang="en-US" sz="2400" dirty="0" err="1" smtClean="0"/>
              <a:t>degradasi</a:t>
            </a:r>
            <a:r>
              <a:rPr lang="en-US" sz="2400" dirty="0" smtClean="0"/>
              <a:t> (</a:t>
            </a:r>
            <a:r>
              <a:rPr lang="en-US" sz="2400" dirty="0" err="1" smtClean="0"/>
              <a:t>kerusakan</a:t>
            </a:r>
            <a:r>
              <a:rPr lang="en-US" sz="2400" dirty="0" smtClean="0"/>
              <a:t>) </a:t>
            </a:r>
            <a:r>
              <a:rPr lang="en-US" sz="2400" dirty="0" err="1" smtClean="0"/>
              <a:t>lahan</a:t>
            </a:r>
            <a:r>
              <a:rPr lang="en-US" sz="2400" dirty="0" smtClean="0"/>
              <a:t> mangrove. </a:t>
            </a:r>
          </a:p>
        </p:txBody>
      </p:sp>
      <p:pic>
        <p:nvPicPr>
          <p:cNvPr id="7172" name="Picture 4"/>
          <p:cNvPicPr>
            <a:picLocks noChangeAspect="1" noChangeArrowheads="1"/>
          </p:cNvPicPr>
          <p:nvPr/>
        </p:nvPicPr>
        <p:blipFill>
          <a:blip r:embed="rId2"/>
          <a:srcRect/>
          <a:stretch>
            <a:fillRect/>
          </a:stretch>
        </p:blipFill>
        <p:spPr bwMode="auto">
          <a:xfrm>
            <a:off x="1714500" y="1571625"/>
            <a:ext cx="5094288" cy="300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dirty="0" smtClean="0"/>
              <a:t>APLIKASI PA (3)</a:t>
            </a:r>
            <a:endParaRPr lang="de-DE" b="1" dirty="0" smtClean="0"/>
          </a:p>
        </p:txBody>
      </p:sp>
      <p:sp>
        <p:nvSpPr>
          <p:cNvPr id="8195" name="Content Placeholder 2"/>
          <p:cNvSpPr>
            <a:spLocks noGrp="1"/>
          </p:cNvSpPr>
          <p:nvPr>
            <p:ph idx="1"/>
          </p:nvPr>
        </p:nvSpPr>
        <p:spPr>
          <a:xfrm>
            <a:off x="285750" y="1600200"/>
            <a:ext cx="8501063" cy="4900613"/>
          </a:xfrm>
        </p:spPr>
        <p:txBody>
          <a:bodyPr/>
          <a:lstStyle/>
          <a:p>
            <a:pPr algn="just"/>
            <a:r>
              <a:rPr lang="de-DE" sz="2400" dirty="0" smtClean="0"/>
              <a:t>Menurut Barbier (1998), adanya ketergantungan secara langsung terhadap sumberdaya alam dan fungsi ekologis dalam pelaksanaan berbagai sistem produksi di negara-negara berkembang, maka PA diterapkan secara luas dalam keputusan ekonomi penting dan investasi. </a:t>
            </a:r>
          </a:p>
          <a:p>
            <a:pPr algn="just">
              <a:buFontTx/>
              <a:buNone/>
            </a:pPr>
            <a:r>
              <a:rPr lang="de-DE" sz="1000" dirty="0" smtClean="0"/>
              <a:t> </a:t>
            </a:r>
          </a:p>
          <a:p>
            <a:pPr algn="just"/>
            <a:r>
              <a:rPr lang="de-DE" sz="2400" dirty="0" smtClean="0"/>
              <a:t>Secara umum, PA terdiri dari dua langkah, yaitu:</a:t>
            </a:r>
          </a:p>
          <a:p>
            <a:pPr algn="just">
              <a:buFontTx/>
              <a:buNone/>
            </a:pPr>
            <a:r>
              <a:rPr lang="de-DE" sz="2400" dirty="0" smtClean="0"/>
              <a:t>	1. Bertujuan untuk mengidentifikasi dampak fisik 	perubahan lingkungan pada kegiatan produksi. </a:t>
            </a:r>
          </a:p>
          <a:p>
            <a:pPr algn="just">
              <a:buFontTx/>
              <a:buNone/>
            </a:pPr>
            <a:r>
              <a:rPr lang="de-DE" sz="2400" dirty="0" smtClean="0"/>
              <a:t>	2.	Melakukan penilaian perubahan-perubahan berbagai 	aktifitas output.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8625" y="142875"/>
            <a:ext cx="8229600" cy="939800"/>
          </a:xfrm>
        </p:spPr>
        <p:txBody>
          <a:bodyPr/>
          <a:lstStyle/>
          <a:p>
            <a:r>
              <a:rPr lang="en-US" b="1" dirty="0" smtClean="0"/>
              <a:t>APLIKASI PA (4)</a:t>
            </a:r>
            <a:endParaRPr lang="de-DE" b="1" dirty="0" smtClean="0"/>
          </a:p>
        </p:txBody>
      </p:sp>
      <p:sp>
        <p:nvSpPr>
          <p:cNvPr id="9219" name="Content Placeholder 2"/>
          <p:cNvSpPr>
            <a:spLocks noGrp="1"/>
          </p:cNvSpPr>
          <p:nvPr>
            <p:ph idx="1"/>
          </p:nvPr>
        </p:nvSpPr>
        <p:spPr>
          <a:xfrm>
            <a:off x="214313" y="1600200"/>
            <a:ext cx="8472487" cy="4525963"/>
          </a:xfrm>
        </p:spPr>
        <p:txBody>
          <a:bodyPr/>
          <a:lstStyle/>
          <a:p>
            <a:r>
              <a:rPr lang="en-US" sz="2800" smtClean="0"/>
              <a:t>Dalam menilai perubahan input dan output suatu ekosistem/lingkungan, penting terlebih dahulu untuk membedakan antara perubahan kuantitas yang cukup untuk mengakibatkan terjadinya perubahan harga </a:t>
            </a:r>
            <a:r>
              <a:rPr lang="en-US" sz="2800" b="1" smtClean="0"/>
              <a:t>dan</a:t>
            </a:r>
            <a:r>
              <a:rPr lang="en-US" sz="2800" smtClean="0"/>
              <a:t> yang tidak mengakibatkan perubahan harga.</a:t>
            </a:r>
          </a:p>
          <a:p>
            <a:r>
              <a:rPr lang="en-US" sz="2800" smtClean="0"/>
              <a:t>Apabila perubahan input atau output sumberdaya relatif kecil terhadap total </a:t>
            </a:r>
            <a:r>
              <a:rPr lang="en-US" sz="2800" i="1" smtClean="0"/>
              <a:t>market share</a:t>
            </a:r>
            <a:r>
              <a:rPr lang="en-US" sz="2800" smtClean="0"/>
              <a:t>, maka harus diasumsikan bahwa harga akan tetap konstan setelah terjadi perubahan output.</a:t>
            </a:r>
            <a:endParaRPr lang="de-DE"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142875"/>
            <a:ext cx="8229600" cy="939800"/>
          </a:xfrm>
        </p:spPr>
        <p:txBody>
          <a:bodyPr/>
          <a:lstStyle/>
          <a:p>
            <a:r>
              <a:rPr lang="en-US" b="1" dirty="0" smtClean="0"/>
              <a:t>APLIKASI PA (5)</a:t>
            </a:r>
            <a:endParaRPr lang="de-DE" b="1" dirty="0" smtClean="0"/>
          </a:p>
        </p:txBody>
      </p:sp>
      <p:sp>
        <p:nvSpPr>
          <p:cNvPr id="10243" name="Content Placeholder 2"/>
          <p:cNvSpPr>
            <a:spLocks noGrp="1"/>
          </p:cNvSpPr>
          <p:nvPr>
            <p:ph idx="1"/>
          </p:nvPr>
        </p:nvSpPr>
        <p:spPr>
          <a:xfrm>
            <a:off x="214313" y="1600200"/>
            <a:ext cx="8472487" cy="4525963"/>
          </a:xfrm>
        </p:spPr>
        <p:txBody>
          <a:bodyPr/>
          <a:lstStyle/>
          <a:p>
            <a:r>
              <a:rPr lang="en-US" sz="2800" b="1" u="sng" smtClean="0"/>
              <a:t>Sebaliknya</a:t>
            </a:r>
            <a:r>
              <a:rPr lang="en-US" sz="2800" smtClean="0"/>
              <a:t>, apabila perubahan input atau output sumberdaya relatif besar terhadap total </a:t>
            </a:r>
            <a:r>
              <a:rPr lang="en-US" sz="2800" i="1" smtClean="0"/>
              <a:t>market share</a:t>
            </a:r>
            <a:r>
              <a:rPr lang="en-US" sz="2800" smtClean="0"/>
              <a:t>, maka diasumsikan bahwa harga akan berubah setelah terjadi perubahan output.</a:t>
            </a:r>
          </a:p>
          <a:p>
            <a:endParaRPr lang="en-US" sz="1200" smtClean="0"/>
          </a:p>
          <a:p>
            <a:r>
              <a:rPr lang="en-US" sz="2800" smtClean="0"/>
              <a:t>Oleh karena itu, perubahan harga yang terjadi harus ditetapkan/ditentukan dengan cara mempertimbangkan berbagai permintaan dan penawaran yang terjadi terhdapa barang dan jasa yang mengalami perubahan tersebut.</a:t>
            </a:r>
            <a:endParaRPr lang="de-DE" sz="280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608</Words>
  <Application>Microsoft Office PowerPoint</Application>
  <PresentationFormat>On-screen Show (4:3)</PresentationFormat>
  <Paragraphs>72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CHANGE IN PRODUCTIVITY (PRODUCTIVITYAPPROACH)</vt:lpstr>
      <vt:lpstr>PRODUCTIVITYAPPROACH (1)</vt:lpstr>
      <vt:lpstr>PRODUCTIVITY APPROACH (2)</vt:lpstr>
      <vt:lpstr>PRODUCTIVITY APPROACH (3)</vt:lpstr>
      <vt:lpstr>APLIKASI PA</vt:lpstr>
      <vt:lpstr>APLIKASI PA (2)</vt:lpstr>
      <vt:lpstr>APLIKASI PA (3)</vt:lpstr>
      <vt:lpstr>APLIKASI PA (4)</vt:lpstr>
      <vt:lpstr>APLIKASI PA (5)</vt:lpstr>
      <vt:lpstr>TAHAPAN DALAM PA</vt:lpstr>
      <vt:lpstr>TAHAPAN DALAM PA (2)</vt:lpstr>
      <vt:lpstr>TAHAPAN DALAM PA (3)</vt:lpstr>
      <vt:lpstr>KELEBIHAN DAN KEKURANGAN</vt:lpstr>
      <vt:lpstr>KELEBIHAN DAN KEKURANGAN (2)</vt:lpstr>
      <vt:lpstr>KELEBIHAN DAN KEKURANGAN (3)</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IN PRODUCTIVITY METHOD (PRODUCTION FUNCTION)</dc:title>
  <dc:creator>WinXP</dc:creator>
  <cp:lastModifiedBy>TOSHIBA</cp:lastModifiedBy>
  <cp:revision>48</cp:revision>
  <dcterms:created xsi:type="dcterms:W3CDTF">2009-08-20T15:53:31Z</dcterms:created>
  <dcterms:modified xsi:type="dcterms:W3CDTF">2013-05-22T10:39:16Z</dcterms:modified>
</cp:coreProperties>
</file>